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3" r:id="rId5"/>
    <p:sldId id="304" r:id="rId6"/>
    <p:sldId id="300" r:id="rId7"/>
    <p:sldId id="285" r:id="rId8"/>
    <p:sldId id="286" r:id="rId9"/>
    <p:sldId id="287" r:id="rId10"/>
    <p:sldId id="309" r:id="rId11"/>
    <p:sldId id="311" r:id="rId12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8A2"/>
    <a:srgbClr val="007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51730" autoAdjust="0"/>
  </p:normalViewPr>
  <p:slideViewPr>
    <p:cSldViewPr snapToGrid="0">
      <p:cViewPr>
        <p:scale>
          <a:sx n="80" d="100"/>
          <a:sy n="80" d="100"/>
        </p:scale>
        <p:origin x="-210" y="-348"/>
      </p:cViewPr>
      <p:guideLst>
        <p:guide orient="horz" pos="1620"/>
        <p:guide pos="29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770D393E-42E0-4732-BB5D-7C26C018EBB2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zh-CN"/>
              <a:t>单击此处编辑母版文本样式</a:t>
            </a:r>
            <a:endParaRPr lang="zh-CN" altLang="zh-CN"/>
          </a:p>
          <a:p>
            <a:pPr>
              <a:buFontTx/>
              <a:buNone/>
            </a:pPr>
            <a:r>
              <a:rPr lang="zh-CN" altLang="zh-CN"/>
              <a:t>第二级</a:t>
            </a:r>
            <a:endParaRPr lang="zh-CN" altLang="zh-CN"/>
          </a:p>
          <a:p>
            <a:pPr>
              <a:buFontTx/>
              <a:buNone/>
            </a:pPr>
            <a:r>
              <a:rPr lang="zh-CN" altLang="zh-CN"/>
              <a:t>第三级</a:t>
            </a:r>
            <a:endParaRPr lang="zh-CN" altLang="zh-CN"/>
          </a:p>
          <a:p>
            <a:pPr>
              <a:buFontTx/>
              <a:buNone/>
            </a:pPr>
            <a:r>
              <a:rPr lang="zh-CN" altLang="zh-CN"/>
              <a:t>第四级</a:t>
            </a:r>
            <a:endParaRPr lang="zh-CN" altLang="zh-CN"/>
          </a:p>
          <a:p>
            <a:pPr>
              <a:buFontTx/>
              <a:buNone/>
            </a:pPr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3B3F2A2-F1C3-461B-89B8-8B7DEA0A3800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45373-C732-4C30-90B3-6083A3E59D29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BBAD8-E632-4D66-BC60-D5BB7A0ACACA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49108-FA69-4564-8016-B61FC431AE1B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fld id="{BE49A5DF-8B1F-43DD-BA44-60E67D5F9AA0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DE16A-F2B4-42BC-BF0A-1F914E63CD48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F26E5-494A-4A10-B6D2-4925E9A563F8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9A28E-BFC2-40DE-9F0D-B0AC6BE42425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E86B-0914-485A-96AD-8BFBBF50A907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83842-3AF5-4701-B1C0-140CDCD34EC5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9B622-687D-4278-9612-1FA604045757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04788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D16D8-772E-4826-BAA3-B59F20EE4202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B1BE4-9DE6-4247-9C2D-B40C1C32C26A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  <a:endParaRPr lang="zh-CN" altLang="zh-CN">
              <a:sym typeface="Calibri Light" panose="020F0302020204030204" pitchFamily="34" charset="0"/>
            </a:endParaRP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  <a:endParaRPr lang="zh-CN" altLang="zh-CN">
              <a:sym typeface="Calibri" panose="020F0502020204030204" pitchFamily="34" charset="0"/>
            </a:endParaRP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  <a:endParaRPr lang="zh-CN" altLang="zh-CN">
              <a:sym typeface="Calibri" panose="020F0502020204030204" pitchFamily="34" charset="0"/>
            </a:endParaRP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  <a:endParaRPr lang="zh-CN" altLang="zh-CN">
              <a:sym typeface="Calibri" panose="020F0502020204030204" pitchFamily="34" charset="0"/>
            </a:endParaRP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  <a:endParaRPr lang="zh-CN" altLang="zh-CN">
              <a:sym typeface="Calibri" panose="020F0502020204030204" pitchFamily="34" charset="0"/>
            </a:endParaRP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11B5508D-BBC3-4C0E-B53F-66C107CFDFD2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032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CF8E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3" name="矩形 7"/>
          <p:cNvSpPr>
            <a:spLocks noChangeArrowheads="1"/>
          </p:cNvSpPr>
          <p:nvPr/>
        </p:nvSpPr>
        <p:spPr bwMode="auto">
          <a:xfrm>
            <a:off x="0" y="4833938"/>
            <a:ext cx="9144000" cy="314325"/>
          </a:xfrm>
          <a:prstGeom prst="rect">
            <a:avLst/>
          </a:prstGeom>
          <a:solidFill>
            <a:srgbClr val="E74C2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4" name="矩形 8"/>
          <p:cNvSpPr>
            <a:spLocks noChangeArrowheads="1"/>
          </p:cNvSpPr>
          <p:nvPr/>
        </p:nvSpPr>
        <p:spPr bwMode="auto">
          <a:xfrm>
            <a:off x="0" y="4833938"/>
            <a:ext cx="796529" cy="314325"/>
          </a:xfrm>
          <a:prstGeom prst="rect">
            <a:avLst/>
          </a:prstGeom>
          <a:solidFill>
            <a:srgbClr val="1314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TextBox 6"/>
          <p:cNvSpPr>
            <a:spLocks noChangeArrowheads="1"/>
          </p:cNvSpPr>
          <p:nvPr userDrawn="1"/>
        </p:nvSpPr>
        <p:spPr bwMode="auto">
          <a:xfrm>
            <a:off x="8203671" y="181452"/>
            <a:ext cx="926065" cy="34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zh-CN" b="1" dirty="0">
                <a:solidFill>
                  <a:schemeClr val="accent5">
                    <a:lumMod val="10000"/>
                  </a:schemeClr>
                </a:solidFill>
                <a:latin typeface="Microsoft JhengHei" panose="020B0604030504040204" pitchFamily="34" charset="-120"/>
                <a:ea typeface="楷体" panose="02010609060101010101" pitchFamily="49" charset="-122"/>
                <a:sym typeface="经典繁仿黑" pitchFamily="1" charset="-122"/>
              </a:rPr>
              <a:t>LOGO</a:t>
            </a:r>
            <a:endParaRPr lang="zh-CN" altLang="zh-CN" b="1" dirty="0">
              <a:solidFill>
                <a:schemeClr val="accent5">
                  <a:lumMod val="10000"/>
                </a:schemeClr>
              </a:solidFill>
              <a:latin typeface="Microsoft JhengHei" panose="020B0604030504040204" pitchFamily="34" charset="-120"/>
              <a:ea typeface="楷体" panose="02010609060101010101" pitchFamily="49" charset="-122"/>
              <a:sym typeface="经典繁仿黑" pitchFamily="1" charset="-122"/>
            </a:endParaRPr>
          </a:p>
        </p:txBody>
      </p:sp>
      <p:sp>
        <p:nvSpPr>
          <p:cNvPr id="12" name="直接连接符 21"/>
          <p:cNvSpPr>
            <a:spLocks noChangeShapeType="1"/>
          </p:cNvSpPr>
          <p:nvPr userDrawn="1"/>
        </p:nvSpPr>
        <p:spPr bwMode="auto">
          <a:xfrm flipV="1">
            <a:off x="8017962" y="-17860"/>
            <a:ext cx="0" cy="321470"/>
          </a:xfrm>
          <a:prstGeom prst="line">
            <a:avLst/>
          </a:prstGeom>
          <a:noFill/>
          <a:ln w="76200" cap="flat" cmpd="sng">
            <a:solidFill>
              <a:schemeClr val="accent5">
                <a:lumMod val="1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3" name="直接连接符 22"/>
          <p:cNvSpPr>
            <a:spLocks noChangeShapeType="1"/>
          </p:cNvSpPr>
          <p:nvPr userDrawn="1"/>
        </p:nvSpPr>
        <p:spPr bwMode="auto">
          <a:xfrm>
            <a:off x="8135804" y="0"/>
            <a:ext cx="0" cy="215504"/>
          </a:xfrm>
          <a:prstGeom prst="line">
            <a:avLst/>
          </a:prstGeom>
          <a:noFill/>
          <a:ln w="76200" cap="flat" cmpd="sng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  <p:hf sldNum="0" hdr="0" ftr="0"/>
  <p:txStyles>
    <p:titleStyle>
      <a:lvl1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28" cy="2827020"/>
          </a:xfrm>
          <a:prstGeom prst="rect">
            <a:avLst/>
          </a:prstGeom>
        </p:spPr>
      </p:pic>
      <p:sp>
        <p:nvSpPr>
          <p:cNvPr id="32" name="矩形 8"/>
          <p:cNvSpPr>
            <a:spLocks noChangeArrowheads="1"/>
          </p:cNvSpPr>
          <p:nvPr/>
        </p:nvSpPr>
        <p:spPr bwMode="auto">
          <a:xfrm>
            <a:off x="-7620" y="4833938"/>
            <a:ext cx="796529" cy="314325"/>
          </a:xfrm>
          <a:prstGeom prst="rect">
            <a:avLst/>
          </a:prstGeom>
          <a:solidFill>
            <a:srgbClr val="1314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4" name="椭圆 8"/>
          <p:cNvSpPr>
            <a:spLocks noChangeArrowheads="1"/>
          </p:cNvSpPr>
          <p:nvPr/>
        </p:nvSpPr>
        <p:spPr bwMode="auto">
          <a:xfrm>
            <a:off x="8662987" y="4872037"/>
            <a:ext cx="223838" cy="225029"/>
          </a:xfrm>
          <a:prstGeom prst="ellipse">
            <a:avLst/>
          </a:prstGeom>
          <a:solidFill>
            <a:srgbClr val="FCF8E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右箭头 9"/>
          <p:cNvSpPr>
            <a:spLocks noChangeArrowheads="1"/>
          </p:cNvSpPr>
          <p:nvPr/>
        </p:nvSpPr>
        <p:spPr bwMode="auto">
          <a:xfrm>
            <a:off x="8729663" y="4917282"/>
            <a:ext cx="108347" cy="12620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22A3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 txBox="1"/>
          <p:nvPr/>
        </p:nvSpPr>
        <p:spPr>
          <a:xfrm>
            <a:off x="2152015" y="2063115"/>
            <a:ext cx="499046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p>
            <a:pPr algn="ctr" defTabSz="914400"/>
            <a:r>
              <a:rPr lang="zh-CN" altLang="en-US" sz="2800" spc="-1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浙江品众汽服集团</a:t>
            </a:r>
            <a:r>
              <a:rPr lang="en-US" altLang="zh-CN" sz="2800" spc="-1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2019</a:t>
            </a:r>
            <a:r>
              <a:rPr lang="zh-CN" altLang="en-US" sz="2800" spc="-1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招新</a:t>
            </a:r>
            <a:endParaRPr lang="zh-CN" altLang="en-US" sz="2800" spc="-15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3" name="椭圆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584895" y="1783254"/>
            <a:ext cx="163773" cy="163773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任意多边形 1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848755" y="1865036"/>
            <a:ext cx="3125338" cy="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100000">
                  <a:srgbClr val="C01F25"/>
                </a:gs>
                <a:gs pos="0">
                  <a:schemeClr val="bg1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任意多边形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H="1">
            <a:off x="1318243" y="1865036"/>
            <a:ext cx="3125338" cy="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100000">
                  <a:srgbClr val="C01F25"/>
                </a:gs>
                <a:gs pos="0">
                  <a:schemeClr val="bg1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当众讲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80" y="3442970"/>
            <a:ext cx="5561965" cy="775335"/>
          </a:xfrm>
          <a:prstGeom prst="rect">
            <a:avLst/>
          </a:prstGeom>
        </p:spPr>
      </p:pic>
      <p:pic>
        <p:nvPicPr>
          <p:cNvPr id="6" name="图片 5" descr="当众讲0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15" y="900430"/>
            <a:ext cx="5105400" cy="75692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" name="图片 1" descr="d15362342824f9792e6293060f10b13"/>
          <p:cNvPicPr>
            <a:picLocks noChangeAspect="1"/>
          </p:cNvPicPr>
          <p:nvPr/>
        </p:nvPicPr>
        <p:blipFill>
          <a:blip r:embed="rId1"/>
          <a:srcRect l="753" t="7377" r="389" b="6417"/>
          <a:stretch>
            <a:fillRect/>
          </a:stretch>
        </p:blipFill>
        <p:spPr>
          <a:xfrm>
            <a:off x="292100" y="400050"/>
            <a:ext cx="8655050" cy="4430395"/>
          </a:xfrm>
          <a:prstGeom prst="rect">
            <a:avLst/>
          </a:prstGeom>
        </p:spPr>
      </p:pic>
      <p:sp>
        <p:nvSpPr>
          <p:cNvPr id="3" name="任意多边形 7"/>
          <p:cNvSpPr>
            <a:spLocks noChangeArrowheads="1"/>
          </p:cNvSpPr>
          <p:nvPr/>
        </p:nvSpPr>
        <p:spPr bwMode="auto">
          <a:xfrm>
            <a:off x="431006" y="151210"/>
            <a:ext cx="647700" cy="647700"/>
          </a:xfrm>
          <a:custGeom>
            <a:avLst/>
            <a:gdLst>
              <a:gd name="T0" fmla="*/ 0 w 864000"/>
              <a:gd name="T1" fmla="*/ 0 h 864000"/>
              <a:gd name="T2" fmla="*/ 864000 w 864000"/>
              <a:gd name="T3" fmla="*/ 0 h 864000"/>
              <a:gd name="T4" fmla="*/ 864000 w 864000"/>
              <a:gd name="T5" fmla="*/ 261737 h 864000"/>
              <a:gd name="T6" fmla="*/ 751007 w 864000"/>
              <a:gd name="T7" fmla="*/ 261737 h 864000"/>
              <a:gd name="T8" fmla="*/ 751007 w 864000"/>
              <a:gd name="T9" fmla="*/ 112993 h 864000"/>
              <a:gd name="T10" fmla="*/ 112993 w 864000"/>
              <a:gd name="T11" fmla="*/ 112993 h 864000"/>
              <a:gd name="T12" fmla="*/ 112993 w 864000"/>
              <a:gd name="T13" fmla="*/ 751007 h 864000"/>
              <a:gd name="T14" fmla="*/ 246681 w 864000"/>
              <a:gd name="T15" fmla="*/ 751007 h 864000"/>
              <a:gd name="T16" fmla="*/ 246681 w 864000"/>
              <a:gd name="T17" fmla="*/ 864000 h 864000"/>
              <a:gd name="T18" fmla="*/ 0 w 864000"/>
              <a:gd name="T19" fmla="*/ 864000 h 864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64000"/>
              <a:gd name="T31" fmla="*/ 0 h 864000"/>
              <a:gd name="T32" fmla="*/ 864000 w 864000"/>
              <a:gd name="T33" fmla="*/ 864000 h 864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lIns="68580" tIns="34290" rIns="68580" bIns="34290" anchor="ctr"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442171" y="454255"/>
            <a:ext cx="1836704" cy="24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品众汽服集团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F2F7-D8C9-4E43-8D7C-873B3821DA85}" type="datetime1">
              <a:rPr lang="zh-CN" altLang="en-US" smtClean="0"/>
            </a:fld>
            <a:endParaRPr lang="zh-CN" altLang="en-US" sz="1400">
              <a:solidFill>
                <a:schemeClr val="tx1"/>
              </a:solidFill>
            </a:endParaRPr>
          </a:p>
        </p:txBody>
      </p:sp>
      <p:grpSp>
        <p:nvGrpSpPr>
          <p:cNvPr id="4" name="组合 30"/>
          <p:cNvGrpSpPr/>
          <p:nvPr/>
        </p:nvGrpSpPr>
        <p:grpSpPr bwMode="auto">
          <a:xfrm>
            <a:off x="8662987" y="4880373"/>
            <a:ext cx="223838" cy="225028"/>
            <a:chOff x="0" y="0"/>
            <a:chExt cx="299785" cy="299785"/>
          </a:xfrm>
        </p:grpSpPr>
        <p:sp>
          <p:nvSpPr>
            <p:cNvPr id="5" name="椭圆 35"/>
            <p:cNvSpPr>
              <a:spLocks noChangeArrowheads="1"/>
            </p:cNvSpPr>
            <p:nvPr/>
          </p:nvSpPr>
          <p:spPr bwMode="auto">
            <a:xfrm>
              <a:off x="0" y="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右箭头 36"/>
            <p:cNvSpPr>
              <a:spLocks noChangeArrowheads="1"/>
            </p:cNvSpPr>
            <p:nvPr/>
          </p:nvSpPr>
          <p:spPr bwMode="auto">
            <a:xfrm>
              <a:off x="89734" y="60159"/>
              <a:ext cx="144379" cy="1684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组合 37"/>
          <p:cNvGrpSpPr/>
          <p:nvPr/>
        </p:nvGrpSpPr>
        <p:grpSpPr bwMode="auto">
          <a:xfrm flipH="1">
            <a:off x="8291512" y="4880373"/>
            <a:ext cx="225029" cy="225028"/>
            <a:chOff x="0" y="0"/>
            <a:chExt cx="299785" cy="299785"/>
          </a:xfrm>
        </p:grpSpPr>
        <p:sp>
          <p:nvSpPr>
            <p:cNvPr id="8" name="椭圆 38"/>
            <p:cNvSpPr>
              <a:spLocks noChangeArrowheads="1"/>
            </p:cNvSpPr>
            <p:nvPr/>
          </p:nvSpPr>
          <p:spPr bwMode="auto">
            <a:xfrm>
              <a:off x="0" y="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右箭头 39"/>
            <p:cNvSpPr>
              <a:spLocks noChangeArrowheads="1"/>
            </p:cNvSpPr>
            <p:nvPr/>
          </p:nvSpPr>
          <p:spPr bwMode="auto">
            <a:xfrm>
              <a:off x="89734" y="60159"/>
              <a:ext cx="144379" cy="1684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" name="文本框 49"/>
          <p:cNvSpPr>
            <a:spLocks noChangeArrowheads="1"/>
          </p:cNvSpPr>
          <p:nvPr/>
        </p:nvSpPr>
        <p:spPr bwMode="auto">
          <a:xfrm>
            <a:off x="26482" y="4822309"/>
            <a:ext cx="782854" cy="2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Part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8015" y="1111885"/>
            <a:ext cx="803402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“品众汽服集团”是一家致力于打造以车主需求为中心的综合性汽车服务一站式平台，公司秉承“成人达己、品质出众”的经营理念，为实现“促进汽服行业转型升级，让汽车人收获精彩”的使命，扎根浙中，服务范围涵盖“钣金喷漆、保险理赔、维修保养、轮胎轮毂、专业美容、车友俱乐部”六大服务板块。公司目前在金华拥有2家钣喷中心，1家社区店，1家高端美容俱乐部，未来3年，规划门店数量达到108家规模，成为浙中第一汽车服务领导者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任意多边形 7"/>
          <p:cNvSpPr>
            <a:spLocks noChangeArrowheads="1"/>
          </p:cNvSpPr>
          <p:nvPr/>
        </p:nvSpPr>
        <p:spPr bwMode="auto">
          <a:xfrm>
            <a:off x="431006" y="151210"/>
            <a:ext cx="647700" cy="647700"/>
          </a:xfrm>
          <a:custGeom>
            <a:avLst/>
            <a:gdLst>
              <a:gd name="T0" fmla="*/ 0 w 864000"/>
              <a:gd name="T1" fmla="*/ 0 h 864000"/>
              <a:gd name="T2" fmla="*/ 864000 w 864000"/>
              <a:gd name="T3" fmla="*/ 0 h 864000"/>
              <a:gd name="T4" fmla="*/ 864000 w 864000"/>
              <a:gd name="T5" fmla="*/ 261737 h 864000"/>
              <a:gd name="T6" fmla="*/ 751007 w 864000"/>
              <a:gd name="T7" fmla="*/ 261737 h 864000"/>
              <a:gd name="T8" fmla="*/ 751007 w 864000"/>
              <a:gd name="T9" fmla="*/ 112993 h 864000"/>
              <a:gd name="T10" fmla="*/ 112993 w 864000"/>
              <a:gd name="T11" fmla="*/ 112993 h 864000"/>
              <a:gd name="T12" fmla="*/ 112993 w 864000"/>
              <a:gd name="T13" fmla="*/ 751007 h 864000"/>
              <a:gd name="T14" fmla="*/ 246681 w 864000"/>
              <a:gd name="T15" fmla="*/ 751007 h 864000"/>
              <a:gd name="T16" fmla="*/ 246681 w 864000"/>
              <a:gd name="T17" fmla="*/ 864000 h 864000"/>
              <a:gd name="T18" fmla="*/ 0 w 864000"/>
              <a:gd name="T19" fmla="*/ 864000 h 864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64000"/>
              <a:gd name="T31" fmla="*/ 0 h 864000"/>
              <a:gd name="T32" fmla="*/ 864000 w 864000"/>
              <a:gd name="T33" fmla="*/ 864000 h 864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lIns="68580" tIns="34290" rIns="68580" bIns="34290" anchor="ctr"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442171" y="454255"/>
            <a:ext cx="1836704" cy="24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品众汽服集团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CF8E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0606" y="1773787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36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</a:t>
            </a:r>
            <a:r>
              <a:rPr lang="zh-CN" altLang="en-US" sz="36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展规划</a:t>
            </a:r>
            <a:endParaRPr lang="zh-CN" altLang="en-US" sz="3600" b="1" spc="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3044582" y="1203598"/>
            <a:ext cx="0" cy="28083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3365872" y="2640500"/>
            <a:ext cx="53396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第一阶段：“一城一国”——门店网络布局覆盖市区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3365871" y="3001565"/>
            <a:ext cx="5042799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第二阶段：“多元经营”—依托品牌和会员基数打入本地细分行业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>
              <a:buFont typeface="Wingdings" panose="05000000000000000000" pitchFamily="2" charset="2"/>
              <a:buChar char="l"/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3365873" y="3624330"/>
            <a:ext cx="4840916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第三阶段：“资本运作”—— 进入资本市场，进行投资布局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>
              <a:buFont typeface="Wingdings" panose="05000000000000000000" pitchFamily="2" charset="2"/>
              <a:buChar char="l"/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6582" y="2896649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545450" y="1766604"/>
            <a:ext cx="1186981" cy="1070199"/>
            <a:chOff x="6068610" y="2138335"/>
            <a:chExt cx="428348" cy="386204"/>
          </a:xfrm>
        </p:grpSpPr>
        <p:sp>
          <p:nvSpPr>
            <p:cNvPr id="34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14:gallery dir="l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"/>
          <p:cNvGrpSpPr/>
          <p:nvPr/>
        </p:nvGrpSpPr>
        <p:grpSpPr bwMode="auto">
          <a:xfrm>
            <a:off x="8662987" y="4880373"/>
            <a:ext cx="223838" cy="225028"/>
            <a:chOff x="0" y="0"/>
            <a:chExt cx="299785" cy="299785"/>
          </a:xfrm>
        </p:grpSpPr>
        <p:sp>
          <p:nvSpPr>
            <p:cNvPr id="3" name="椭圆 35"/>
            <p:cNvSpPr>
              <a:spLocks noChangeArrowheads="1"/>
            </p:cNvSpPr>
            <p:nvPr/>
          </p:nvSpPr>
          <p:spPr bwMode="auto">
            <a:xfrm>
              <a:off x="0" y="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右箭头 36"/>
            <p:cNvSpPr>
              <a:spLocks noChangeArrowheads="1"/>
            </p:cNvSpPr>
            <p:nvPr/>
          </p:nvSpPr>
          <p:spPr bwMode="auto">
            <a:xfrm>
              <a:off x="89734" y="60159"/>
              <a:ext cx="144379" cy="1684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37"/>
          <p:cNvGrpSpPr/>
          <p:nvPr/>
        </p:nvGrpSpPr>
        <p:grpSpPr bwMode="auto">
          <a:xfrm flipH="1">
            <a:off x="8291512" y="4880373"/>
            <a:ext cx="225029" cy="225028"/>
            <a:chOff x="0" y="0"/>
            <a:chExt cx="299785" cy="299785"/>
          </a:xfrm>
        </p:grpSpPr>
        <p:sp>
          <p:nvSpPr>
            <p:cNvPr id="6" name="椭圆 38"/>
            <p:cNvSpPr>
              <a:spLocks noChangeArrowheads="1"/>
            </p:cNvSpPr>
            <p:nvPr/>
          </p:nvSpPr>
          <p:spPr bwMode="auto">
            <a:xfrm>
              <a:off x="0" y="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右箭头 39"/>
            <p:cNvSpPr>
              <a:spLocks noChangeArrowheads="1"/>
            </p:cNvSpPr>
            <p:nvPr/>
          </p:nvSpPr>
          <p:spPr bwMode="auto">
            <a:xfrm>
              <a:off x="89734" y="60159"/>
              <a:ext cx="144379" cy="1684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" name="文本框 49"/>
          <p:cNvSpPr>
            <a:spLocks noChangeArrowheads="1"/>
          </p:cNvSpPr>
          <p:nvPr/>
        </p:nvSpPr>
        <p:spPr bwMode="auto">
          <a:xfrm>
            <a:off x="26482" y="4822309"/>
            <a:ext cx="78285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Part 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任意多边形 7"/>
          <p:cNvSpPr>
            <a:spLocks noChangeArrowheads="1"/>
          </p:cNvSpPr>
          <p:nvPr/>
        </p:nvSpPr>
        <p:spPr bwMode="auto">
          <a:xfrm>
            <a:off x="431006" y="151210"/>
            <a:ext cx="647700" cy="647700"/>
          </a:xfrm>
          <a:custGeom>
            <a:avLst/>
            <a:gdLst>
              <a:gd name="T0" fmla="*/ 0 w 864000"/>
              <a:gd name="T1" fmla="*/ 0 h 864000"/>
              <a:gd name="T2" fmla="*/ 864000 w 864000"/>
              <a:gd name="T3" fmla="*/ 0 h 864000"/>
              <a:gd name="T4" fmla="*/ 864000 w 864000"/>
              <a:gd name="T5" fmla="*/ 261737 h 864000"/>
              <a:gd name="T6" fmla="*/ 751007 w 864000"/>
              <a:gd name="T7" fmla="*/ 261737 h 864000"/>
              <a:gd name="T8" fmla="*/ 751007 w 864000"/>
              <a:gd name="T9" fmla="*/ 112993 h 864000"/>
              <a:gd name="T10" fmla="*/ 112993 w 864000"/>
              <a:gd name="T11" fmla="*/ 112993 h 864000"/>
              <a:gd name="T12" fmla="*/ 112993 w 864000"/>
              <a:gd name="T13" fmla="*/ 751007 h 864000"/>
              <a:gd name="T14" fmla="*/ 246681 w 864000"/>
              <a:gd name="T15" fmla="*/ 751007 h 864000"/>
              <a:gd name="T16" fmla="*/ 246681 w 864000"/>
              <a:gd name="T17" fmla="*/ 864000 h 864000"/>
              <a:gd name="T18" fmla="*/ 0 w 864000"/>
              <a:gd name="T19" fmla="*/ 864000 h 864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64000"/>
              <a:gd name="T31" fmla="*/ 0 h 864000"/>
              <a:gd name="T32" fmla="*/ 864000 w 864000"/>
              <a:gd name="T33" fmla="*/ 864000 h 864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20854" y="1288721"/>
            <a:ext cx="1683872" cy="1669699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rtlCol="0" anchor="ctr"/>
          <a:lstStyle/>
          <a:p>
            <a:pPr algn="ctr"/>
            <a:r>
              <a:rPr lang="zh-CN" altLang="zh-CN" b="1" u="sng" dirty="0" smtClean="0"/>
              <a:t>确立盈利闭环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19684" y="1193496"/>
            <a:ext cx="1886214" cy="1870341"/>
          </a:xfrm>
          <a:prstGeom prst="ellipse">
            <a:avLst/>
          </a:prstGeom>
          <a:noFill/>
          <a:ln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368136" y="3253839"/>
            <a:ext cx="8407730" cy="138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zh-CN" sz="1200" dirty="0" smtClean="0"/>
              <a:t>       </a:t>
            </a:r>
            <a:r>
              <a:rPr lang="zh-CN" altLang="zh-CN" sz="1200" dirty="0" smtClean="0"/>
              <a:t>亚太最著名的企业管理机构——野村咨询朱四明博士，通过快准车服介绍，</a:t>
            </a:r>
            <a:r>
              <a:rPr lang="en-US" altLang="zh-CN" sz="1200" dirty="0" smtClean="0"/>
              <a:t>2016</a:t>
            </a:r>
            <a:r>
              <a:rPr lang="zh-CN" altLang="zh-CN" sz="1200" dirty="0" smtClean="0"/>
              <a:t>年</a:t>
            </a:r>
            <a:r>
              <a:rPr lang="en-US" altLang="zh-CN" sz="1200" dirty="0" smtClean="0"/>
              <a:t>8</a:t>
            </a:r>
            <a:r>
              <a:rPr lang="zh-CN" altLang="zh-CN" sz="1200" dirty="0" smtClean="0"/>
              <a:t>月亲自带队来品众考察，为品众指出了一条“发展本地连锁，做精车友服务链”的发展思路，也就是品众“一城一国”的概念—— 指一个城市的汽车服务行业可以像一个国家的产业那样子看待，因为车主从买车到维修保养、到自驾游、到卖车等等绝大多数和车相关的行为，都只是和本城市的服务机构高度相关，外围因素影响很小。</a:t>
            </a:r>
            <a:endParaRPr lang="zh-CN" altLang="zh-CN" sz="1200" dirty="0" smtClean="0"/>
          </a:p>
          <a:p>
            <a:pPr>
              <a:lnSpc>
                <a:spcPts val="1800"/>
              </a:lnSpc>
            </a:pPr>
            <a:r>
              <a:rPr lang="en-US" altLang="zh-CN" sz="1200" dirty="0" smtClean="0"/>
              <a:t>       </a:t>
            </a:r>
            <a:r>
              <a:rPr lang="zh-CN" altLang="en-US" sz="1200" dirty="0" smtClean="0"/>
              <a:t>品众</a:t>
            </a:r>
            <a:r>
              <a:rPr lang="zh-CN" altLang="zh-CN" sz="1200" dirty="0" smtClean="0"/>
              <a:t>目前在金华拥有</a:t>
            </a:r>
            <a:r>
              <a:rPr lang="en-US" altLang="zh-CN" sz="1200" dirty="0" smtClean="0"/>
              <a:t>1</a:t>
            </a:r>
            <a:r>
              <a:rPr lang="zh-CN" altLang="zh-CN" sz="1200" dirty="0" smtClean="0"/>
              <a:t>家超过</a:t>
            </a:r>
            <a:r>
              <a:rPr lang="en-US" altLang="zh-CN" sz="1200" dirty="0" smtClean="0"/>
              <a:t>3000</a:t>
            </a:r>
            <a:r>
              <a:rPr lang="zh-CN" altLang="zh-CN" sz="1200" dirty="0" smtClean="0"/>
              <a:t>平方</a:t>
            </a:r>
            <a:r>
              <a:rPr lang="zh-CN" altLang="en-US" sz="1200" dirty="0" smtClean="0"/>
              <a:t>旗舰</a:t>
            </a:r>
            <a:r>
              <a:rPr lang="zh-CN" altLang="zh-CN" sz="1200" dirty="0" smtClean="0"/>
              <a:t>店，</a:t>
            </a:r>
            <a:r>
              <a:rPr lang="en-US" altLang="zh-CN" sz="1200" dirty="0" smtClean="0"/>
              <a:t>1</a:t>
            </a:r>
            <a:r>
              <a:rPr lang="zh-CN" altLang="zh-CN" sz="1200" dirty="0" smtClean="0"/>
              <a:t>家社区店</a:t>
            </a:r>
            <a:r>
              <a:rPr lang="zh-CN" altLang="en-US" sz="1200" dirty="0" smtClean="0"/>
              <a:t>，一家中心店，</a:t>
            </a:r>
            <a:r>
              <a:rPr lang="zh-CN" altLang="zh-CN" sz="1200" dirty="0" smtClean="0"/>
              <a:t>计划在</a:t>
            </a:r>
            <a:r>
              <a:rPr lang="en-US" altLang="zh-CN" sz="1200" dirty="0" smtClean="0"/>
              <a:t>2017</a:t>
            </a:r>
            <a:r>
              <a:rPr lang="zh-CN" altLang="zh-CN" sz="1200" dirty="0" smtClean="0"/>
              <a:t>年</a:t>
            </a:r>
            <a:r>
              <a:rPr lang="zh-CN" altLang="en-US" sz="1200" dirty="0" smtClean="0"/>
              <a:t>再</a:t>
            </a:r>
            <a:r>
              <a:rPr lang="zh-CN" altLang="zh-CN" sz="1200" dirty="0" smtClean="0"/>
              <a:t>开</a:t>
            </a:r>
            <a:r>
              <a:rPr lang="en-US" altLang="zh-CN" sz="1200" dirty="0" smtClean="0"/>
              <a:t>5</a:t>
            </a:r>
            <a:r>
              <a:rPr lang="zh-CN" altLang="zh-CN" sz="1200" dirty="0" smtClean="0"/>
              <a:t>家</a:t>
            </a:r>
            <a:r>
              <a:rPr lang="zh-CN" altLang="en-US" sz="1200" dirty="0" smtClean="0"/>
              <a:t>社区店</a:t>
            </a:r>
            <a:r>
              <a:rPr lang="zh-CN" altLang="zh-CN" sz="1200" dirty="0" smtClean="0"/>
              <a:t>形成“钣喷中心</a:t>
            </a:r>
            <a:r>
              <a:rPr lang="en-US" altLang="zh-CN" sz="1200" dirty="0" smtClean="0"/>
              <a:t>+</a:t>
            </a:r>
            <a:r>
              <a:rPr lang="zh-CN" altLang="zh-CN" sz="1200" dirty="0" smtClean="0"/>
              <a:t>中心店</a:t>
            </a:r>
            <a:r>
              <a:rPr lang="en-US" altLang="zh-CN" sz="1200" dirty="0" smtClean="0"/>
              <a:t>+</a:t>
            </a:r>
            <a:r>
              <a:rPr lang="zh-CN" altLang="zh-CN" sz="1200" dirty="0" smtClean="0"/>
              <a:t>社区店”的完整架构</a:t>
            </a:r>
            <a:r>
              <a:rPr lang="en-US" altLang="zh-CN" sz="1200" dirty="0" smtClean="0"/>
              <a:t>,</a:t>
            </a:r>
            <a:r>
              <a:rPr lang="zh-CN" altLang="zh-CN" sz="1200" dirty="0" smtClean="0"/>
              <a:t>全面完成“金华市区</a:t>
            </a:r>
            <a:r>
              <a:rPr lang="en-US" altLang="zh-CN" sz="1200" dirty="0" smtClean="0"/>
              <a:t>+</a:t>
            </a:r>
            <a:r>
              <a:rPr lang="zh-CN" altLang="zh-CN" sz="1200" dirty="0" smtClean="0"/>
              <a:t>中心城镇”店面布局，到</a:t>
            </a:r>
            <a:r>
              <a:rPr lang="en-US" altLang="zh-CN" sz="1200" dirty="0" smtClean="0"/>
              <a:t>2020</a:t>
            </a:r>
            <a:r>
              <a:rPr lang="zh-CN" altLang="zh-CN" sz="1200" dirty="0" smtClean="0"/>
              <a:t>年，达到全金华</a:t>
            </a:r>
            <a:r>
              <a:rPr lang="en-US" altLang="zh-CN" sz="1200" dirty="0" smtClean="0"/>
              <a:t>200</a:t>
            </a:r>
            <a:r>
              <a:rPr lang="zh-CN" altLang="zh-CN" sz="1200" dirty="0" smtClean="0"/>
              <a:t>家门店的规模。</a:t>
            </a:r>
            <a:endParaRPr lang="zh-CN" altLang="zh-CN" sz="1200" dirty="0"/>
          </a:p>
        </p:txBody>
      </p:sp>
      <p:sp>
        <p:nvSpPr>
          <p:cNvPr id="27" name="椭圆 26"/>
          <p:cNvSpPr/>
          <p:nvPr/>
        </p:nvSpPr>
        <p:spPr>
          <a:xfrm>
            <a:off x="2651452" y="1288721"/>
            <a:ext cx="1683872" cy="1669699"/>
          </a:xfrm>
          <a:prstGeom prst="ellipse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rtlCol="0" anchor="ctr"/>
          <a:lstStyle/>
          <a:p>
            <a:pPr algn="ctr"/>
            <a:r>
              <a:rPr lang="zh-CN" altLang="zh-CN" b="1" u="sng" dirty="0" smtClean="0"/>
              <a:t>建立统一标准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550281" y="1193496"/>
            <a:ext cx="1886214" cy="1870341"/>
          </a:xfrm>
          <a:prstGeom prst="ellipse">
            <a:avLst/>
          </a:prstGeom>
          <a:noFill/>
          <a:ln>
            <a:solidFill>
              <a:schemeClr val="accent5">
                <a:lumMod val="1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782050" y="1288721"/>
            <a:ext cx="1683872" cy="1669699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rtlCol="0" anchor="ctr"/>
          <a:lstStyle/>
          <a:p>
            <a:pPr algn="ctr"/>
            <a:r>
              <a:rPr lang="zh-CN" altLang="zh-CN" b="1" u="sng" dirty="0" smtClean="0"/>
              <a:t>树立竞争门槛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680879" y="1193496"/>
            <a:ext cx="1886214" cy="1870341"/>
          </a:xfrm>
          <a:prstGeom prst="ellipse">
            <a:avLst/>
          </a:prstGeom>
          <a:noFill/>
          <a:ln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矩形 6"/>
          <p:cNvSpPr>
            <a:spLocks noChangeArrowheads="1"/>
          </p:cNvSpPr>
          <p:nvPr/>
        </p:nvSpPr>
        <p:spPr bwMode="auto">
          <a:xfrm>
            <a:off x="228421" y="442379"/>
            <a:ext cx="5554868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marL="0" lvl="1"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“一城一国”——门店网络布局覆盖市区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endParaRPr lang="zh-CN" altLang="en-US" sz="15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924591" y="1274866"/>
            <a:ext cx="1683872" cy="1669699"/>
          </a:xfrm>
          <a:prstGeom prst="ellipse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rtlCol="0" anchor="ctr"/>
          <a:lstStyle/>
          <a:p>
            <a:pPr algn="ctr"/>
            <a:r>
              <a:rPr lang="zh-CN" altLang="zh-CN" b="1" u="sng" dirty="0" smtClean="0"/>
              <a:t>创立会员营销体系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823420" y="1179641"/>
            <a:ext cx="1886214" cy="1870341"/>
          </a:xfrm>
          <a:prstGeom prst="ellipse">
            <a:avLst/>
          </a:prstGeom>
          <a:noFill/>
          <a:ln>
            <a:solidFill>
              <a:schemeClr val="accent5">
                <a:lumMod val="1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gallery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49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49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49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4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49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49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49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49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6" grpId="0"/>
      <p:bldP spid="27" grpId="0" animBg="1"/>
      <p:bldP spid="28" grpId="0" animBg="1"/>
      <p:bldP spid="31" grpId="0" animBg="1"/>
      <p:bldP spid="32" grpId="0" animBg="1"/>
      <p:bldP spid="35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"/>
          <p:cNvGrpSpPr/>
          <p:nvPr/>
        </p:nvGrpSpPr>
        <p:grpSpPr bwMode="auto">
          <a:xfrm>
            <a:off x="8662987" y="4880373"/>
            <a:ext cx="223838" cy="225028"/>
            <a:chOff x="0" y="0"/>
            <a:chExt cx="299785" cy="299785"/>
          </a:xfrm>
        </p:grpSpPr>
        <p:sp>
          <p:nvSpPr>
            <p:cNvPr id="3" name="椭圆 35"/>
            <p:cNvSpPr>
              <a:spLocks noChangeArrowheads="1"/>
            </p:cNvSpPr>
            <p:nvPr/>
          </p:nvSpPr>
          <p:spPr bwMode="auto">
            <a:xfrm>
              <a:off x="0" y="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右箭头 36"/>
            <p:cNvSpPr>
              <a:spLocks noChangeArrowheads="1"/>
            </p:cNvSpPr>
            <p:nvPr/>
          </p:nvSpPr>
          <p:spPr bwMode="auto">
            <a:xfrm>
              <a:off x="89734" y="60159"/>
              <a:ext cx="144379" cy="1684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37"/>
          <p:cNvGrpSpPr/>
          <p:nvPr/>
        </p:nvGrpSpPr>
        <p:grpSpPr bwMode="auto">
          <a:xfrm flipH="1">
            <a:off x="8291512" y="4880373"/>
            <a:ext cx="225029" cy="225028"/>
            <a:chOff x="0" y="0"/>
            <a:chExt cx="299785" cy="299785"/>
          </a:xfrm>
        </p:grpSpPr>
        <p:sp>
          <p:nvSpPr>
            <p:cNvPr id="6" name="椭圆 38"/>
            <p:cNvSpPr>
              <a:spLocks noChangeArrowheads="1"/>
            </p:cNvSpPr>
            <p:nvPr/>
          </p:nvSpPr>
          <p:spPr bwMode="auto">
            <a:xfrm>
              <a:off x="0" y="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右箭头 39"/>
            <p:cNvSpPr>
              <a:spLocks noChangeArrowheads="1"/>
            </p:cNvSpPr>
            <p:nvPr/>
          </p:nvSpPr>
          <p:spPr bwMode="auto">
            <a:xfrm>
              <a:off x="89734" y="60159"/>
              <a:ext cx="144379" cy="1684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" name="文本框 49"/>
          <p:cNvSpPr>
            <a:spLocks noChangeArrowheads="1"/>
          </p:cNvSpPr>
          <p:nvPr/>
        </p:nvSpPr>
        <p:spPr bwMode="auto">
          <a:xfrm>
            <a:off x="26482" y="4822309"/>
            <a:ext cx="78285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Part 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任意多边形 7"/>
          <p:cNvSpPr>
            <a:spLocks noChangeArrowheads="1"/>
          </p:cNvSpPr>
          <p:nvPr/>
        </p:nvSpPr>
        <p:spPr bwMode="auto">
          <a:xfrm>
            <a:off x="431006" y="151210"/>
            <a:ext cx="647700" cy="647700"/>
          </a:xfrm>
          <a:custGeom>
            <a:avLst/>
            <a:gdLst>
              <a:gd name="T0" fmla="*/ 0 w 864000"/>
              <a:gd name="T1" fmla="*/ 0 h 864000"/>
              <a:gd name="T2" fmla="*/ 864000 w 864000"/>
              <a:gd name="T3" fmla="*/ 0 h 864000"/>
              <a:gd name="T4" fmla="*/ 864000 w 864000"/>
              <a:gd name="T5" fmla="*/ 261737 h 864000"/>
              <a:gd name="T6" fmla="*/ 751007 w 864000"/>
              <a:gd name="T7" fmla="*/ 261737 h 864000"/>
              <a:gd name="T8" fmla="*/ 751007 w 864000"/>
              <a:gd name="T9" fmla="*/ 112993 h 864000"/>
              <a:gd name="T10" fmla="*/ 112993 w 864000"/>
              <a:gd name="T11" fmla="*/ 112993 h 864000"/>
              <a:gd name="T12" fmla="*/ 112993 w 864000"/>
              <a:gd name="T13" fmla="*/ 751007 h 864000"/>
              <a:gd name="T14" fmla="*/ 246681 w 864000"/>
              <a:gd name="T15" fmla="*/ 751007 h 864000"/>
              <a:gd name="T16" fmla="*/ 246681 w 864000"/>
              <a:gd name="T17" fmla="*/ 864000 h 864000"/>
              <a:gd name="T18" fmla="*/ 0 w 864000"/>
              <a:gd name="T19" fmla="*/ 864000 h 864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64000"/>
              <a:gd name="T31" fmla="*/ 0 h 864000"/>
              <a:gd name="T32" fmla="*/ 864000 w 864000"/>
              <a:gd name="T33" fmla="*/ 864000 h 864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对角圆角矩形 22"/>
          <p:cNvSpPr/>
          <p:nvPr/>
        </p:nvSpPr>
        <p:spPr>
          <a:xfrm>
            <a:off x="434947" y="971103"/>
            <a:ext cx="1343546" cy="573340"/>
          </a:xfrm>
          <a:prstGeom prst="round2DiagRect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algn="ctr">
              <a:defRPr/>
            </a:pP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广告行业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对角圆角矩形 23"/>
          <p:cNvSpPr/>
          <p:nvPr/>
        </p:nvSpPr>
        <p:spPr>
          <a:xfrm>
            <a:off x="1364938" y="1694074"/>
            <a:ext cx="1345257" cy="573342"/>
          </a:xfrm>
          <a:prstGeom prst="round2Diag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algn="ctr">
              <a:defRPr/>
            </a:pP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旅游行业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对角圆角矩形 24"/>
          <p:cNvSpPr/>
          <p:nvPr/>
        </p:nvSpPr>
        <p:spPr>
          <a:xfrm>
            <a:off x="2247425" y="2428921"/>
            <a:ext cx="1345257" cy="573340"/>
          </a:xfrm>
          <a:prstGeom prst="round2DiagRect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algn="ctr">
              <a:defRPr/>
            </a:pP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餐饮行业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对角圆角矩形 25"/>
          <p:cNvSpPr/>
          <p:nvPr/>
        </p:nvSpPr>
        <p:spPr>
          <a:xfrm>
            <a:off x="3226626" y="3175642"/>
            <a:ext cx="1343546" cy="573342"/>
          </a:xfrm>
          <a:prstGeom prst="round2Diag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algn="ctr">
              <a:defRPr/>
            </a:pP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健康行业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1930819" y="1226270"/>
            <a:ext cx="664071" cy="0"/>
          </a:xfrm>
          <a:prstGeom prst="straightConnector1">
            <a:avLst/>
          </a:prstGeom>
          <a:ln cap="rnd">
            <a:solidFill>
              <a:schemeClr val="bg1">
                <a:lumMod val="65000"/>
              </a:schemeClr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9"/>
          <p:cNvSpPr txBox="1"/>
          <p:nvPr/>
        </p:nvSpPr>
        <p:spPr>
          <a:xfrm>
            <a:off x="2625708" y="926275"/>
            <a:ext cx="4736998" cy="6050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自媒体时代，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万优质会员车主的公众号几乎可以媲美整个金华广电，广告盈利可达千万级别。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2847116" y="1962933"/>
            <a:ext cx="664071" cy="0"/>
          </a:xfrm>
          <a:prstGeom prst="straightConnector1">
            <a:avLst/>
          </a:prstGeom>
          <a:ln cap="rnd">
            <a:solidFill>
              <a:schemeClr val="bg1">
                <a:lumMod val="65000"/>
              </a:schemeClr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3715912" y="2711472"/>
            <a:ext cx="664071" cy="0"/>
          </a:xfrm>
          <a:prstGeom prst="straightConnector1">
            <a:avLst/>
          </a:prstGeom>
          <a:ln cap="rnd">
            <a:solidFill>
              <a:schemeClr val="bg1">
                <a:lumMod val="65000"/>
              </a:schemeClr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4679710" y="3471885"/>
            <a:ext cx="664071" cy="0"/>
          </a:xfrm>
          <a:prstGeom prst="straightConnector1">
            <a:avLst/>
          </a:prstGeom>
          <a:ln cap="rnd">
            <a:solidFill>
              <a:schemeClr val="bg1">
                <a:lumMod val="65000"/>
              </a:schemeClr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直角上箭头 42"/>
          <p:cNvSpPr/>
          <p:nvPr/>
        </p:nvSpPr>
        <p:spPr>
          <a:xfrm rot="5400000">
            <a:off x="711145" y="1577710"/>
            <a:ext cx="580186" cy="569938"/>
          </a:xfrm>
          <a:prstGeom prst="bentUpArrow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algn="ctr">
              <a:defRPr/>
            </a:pPr>
            <a:endParaRPr lang="zh-CN" altLang="en-US" sz="1700"/>
          </a:p>
        </p:txBody>
      </p:sp>
      <p:sp>
        <p:nvSpPr>
          <p:cNvPr id="44" name="直角上箭头 43"/>
          <p:cNvSpPr/>
          <p:nvPr/>
        </p:nvSpPr>
        <p:spPr>
          <a:xfrm rot="5400000">
            <a:off x="1605614" y="2302288"/>
            <a:ext cx="581897" cy="568226"/>
          </a:xfrm>
          <a:prstGeom prst="bentUp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algn="ctr">
              <a:defRPr/>
            </a:pPr>
            <a:endParaRPr lang="zh-CN" altLang="en-US" sz="1700"/>
          </a:p>
        </p:txBody>
      </p:sp>
      <p:sp>
        <p:nvSpPr>
          <p:cNvPr id="45" name="直角上箭头 44"/>
          <p:cNvSpPr/>
          <p:nvPr/>
        </p:nvSpPr>
        <p:spPr>
          <a:xfrm rot="5400000">
            <a:off x="2595941" y="3037886"/>
            <a:ext cx="581897" cy="569937"/>
          </a:xfrm>
          <a:prstGeom prst="bentUpArrow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algn="ctr">
              <a:defRPr/>
            </a:pPr>
            <a:endParaRPr lang="zh-CN" altLang="en-US" sz="1700"/>
          </a:p>
        </p:txBody>
      </p:sp>
      <p:sp>
        <p:nvSpPr>
          <p:cNvPr id="46" name="矩形 6"/>
          <p:cNvSpPr>
            <a:spLocks noChangeArrowheads="1"/>
          </p:cNvSpPr>
          <p:nvPr/>
        </p:nvSpPr>
        <p:spPr bwMode="auto">
          <a:xfrm>
            <a:off x="240296" y="442379"/>
            <a:ext cx="6896774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marL="0" lvl="1"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“多元经营”—依托品牌和会员基数打入本地细分行业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endParaRPr lang="zh-CN" altLang="en-US" sz="15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对角圆角矩形 46"/>
          <p:cNvSpPr/>
          <p:nvPr/>
        </p:nvSpPr>
        <p:spPr>
          <a:xfrm>
            <a:off x="4174673" y="3921809"/>
            <a:ext cx="1343546" cy="573342"/>
          </a:xfrm>
          <a:prstGeom prst="round2Diag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algn="ctr">
              <a:defRPr/>
            </a:pP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家政行业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直角上箭头 47"/>
          <p:cNvSpPr/>
          <p:nvPr/>
        </p:nvSpPr>
        <p:spPr>
          <a:xfrm rot="5400000">
            <a:off x="3543988" y="3784053"/>
            <a:ext cx="581897" cy="569937"/>
          </a:xfrm>
          <a:prstGeom prst="bentUpArrow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algn="ctr">
              <a:defRPr/>
            </a:pPr>
            <a:endParaRPr lang="zh-CN" altLang="en-US" sz="1700"/>
          </a:p>
        </p:txBody>
      </p:sp>
      <p:cxnSp>
        <p:nvCxnSpPr>
          <p:cNvPr id="49" name="直接箭头连接符 48"/>
          <p:cNvCxnSpPr/>
          <p:nvPr/>
        </p:nvCxnSpPr>
        <p:spPr>
          <a:xfrm>
            <a:off x="5627757" y="4206176"/>
            <a:ext cx="664071" cy="0"/>
          </a:xfrm>
          <a:prstGeom prst="straightConnector1">
            <a:avLst/>
          </a:prstGeom>
          <a:ln cap="rnd">
            <a:solidFill>
              <a:schemeClr val="bg1">
                <a:lumMod val="65000"/>
              </a:schemeClr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9"/>
          <p:cNvSpPr txBox="1"/>
          <p:nvPr/>
        </p:nvSpPr>
        <p:spPr>
          <a:xfrm>
            <a:off x="3621255" y="1672440"/>
            <a:ext cx="4736998" cy="6050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带着全家去旅游是有车生活的必须，自驾旅游市场空间巨大，后期更可以开拓自己的农庄、鱼庄等产业。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9"/>
          <p:cNvSpPr txBox="1"/>
          <p:nvPr/>
        </p:nvSpPr>
        <p:spPr>
          <a:xfrm>
            <a:off x="4462424" y="2406729"/>
            <a:ext cx="4372818" cy="605000"/>
          </a:xfrm>
          <a:prstGeom prst="rect">
            <a:avLst/>
          </a:prstGeom>
          <a:noFill/>
        </p:spPr>
        <p:txBody>
          <a:bodyPr anchor="ctr"/>
          <a:lstStyle/>
          <a:p>
            <a:pPr lvl="0"/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特别是早餐，开车买早餐是车主的一大痛点，同时也是麦当劳的起源，因此，餐饮行业也十分巨大。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5434222" y="3152895"/>
            <a:ext cx="3531648" cy="605000"/>
          </a:xfrm>
          <a:prstGeom prst="rect">
            <a:avLst/>
          </a:prstGeom>
          <a:noFill/>
        </p:spPr>
        <p:txBody>
          <a:bodyPr anchor="ctr"/>
          <a:lstStyle/>
          <a:p>
            <a:pPr lvl="0"/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一辆车背后是一个家庭，“家庭医生”代表的家庭健康行业将是未来新的蓝海。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6429769" y="3887186"/>
            <a:ext cx="2559851" cy="605000"/>
          </a:xfrm>
          <a:prstGeom prst="rect">
            <a:avLst/>
          </a:prstGeom>
          <a:noFill/>
        </p:spPr>
        <p:txBody>
          <a:bodyPr anchor="ctr"/>
          <a:lstStyle/>
          <a:p>
            <a:pPr lvl="0"/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如果把所有社区店变成家政中介平台，又是一片商业蓝海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gallery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5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3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8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35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8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35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  <p:bldP spid="30" grpId="0"/>
      <p:bldP spid="43" grpId="0" animBg="1"/>
      <p:bldP spid="44" grpId="0" animBg="1"/>
      <p:bldP spid="45" grpId="0" animBg="1"/>
      <p:bldP spid="46" grpId="0"/>
      <p:bldP spid="47" grpId="0" animBg="1"/>
      <p:bldP spid="48" grpId="0" animBg="1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"/>
          <p:cNvGrpSpPr/>
          <p:nvPr/>
        </p:nvGrpSpPr>
        <p:grpSpPr bwMode="auto">
          <a:xfrm>
            <a:off x="8662987" y="4880373"/>
            <a:ext cx="223838" cy="225028"/>
            <a:chOff x="0" y="0"/>
            <a:chExt cx="299785" cy="299785"/>
          </a:xfrm>
        </p:grpSpPr>
        <p:sp>
          <p:nvSpPr>
            <p:cNvPr id="3" name="椭圆 35"/>
            <p:cNvSpPr>
              <a:spLocks noChangeArrowheads="1"/>
            </p:cNvSpPr>
            <p:nvPr/>
          </p:nvSpPr>
          <p:spPr bwMode="auto">
            <a:xfrm>
              <a:off x="0" y="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右箭头 36"/>
            <p:cNvSpPr>
              <a:spLocks noChangeArrowheads="1"/>
            </p:cNvSpPr>
            <p:nvPr/>
          </p:nvSpPr>
          <p:spPr bwMode="auto">
            <a:xfrm>
              <a:off x="89734" y="60159"/>
              <a:ext cx="144379" cy="1684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37"/>
          <p:cNvGrpSpPr/>
          <p:nvPr/>
        </p:nvGrpSpPr>
        <p:grpSpPr bwMode="auto">
          <a:xfrm flipH="1">
            <a:off x="8291512" y="4880373"/>
            <a:ext cx="225029" cy="225028"/>
            <a:chOff x="0" y="0"/>
            <a:chExt cx="299785" cy="299785"/>
          </a:xfrm>
        </p:grpSpPr>
        <p:sp>
          <p:nvSpPr>
            <p:cNvPr id="6" name="椭圆 38"/>
            <p:cNvSpPr>
              <a:spLocks noChangeArrowheads="1"/>
            </p:cNvSpPr>
            <p:nvPr/>
          </p:nvSpPr>
          <p:spPr bwMode="auto">
            <a:xfrm>
              <a:off x="0" y="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右箭头 39"/>
            <p:cNvSpPr>
              <a:spLocks noChangeArrowheads="1"/>
            </p:cNvSpPr>
            <p:nvPr/>
          </p:nvSpPr>
          <p:spPr bwMode="auto">
            <a:xfrm>
              <a:off x="89734" y="60159"/>
              <a:ext cx="144379" cy="1684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" name="文本框 49"/>
          <p:cNvSpPr>
            <a:spLocks noChangeArrowheads="1"/>
          </p:cNvSpPr>
          <p:nvPr/>
        </p:nvSpPr>
        <p:spPr bwMode="auto">
          <a:xfrm>
            <a:off x="26482" y="4822309"/>
            <a:ext cx="78285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Part 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任意多边形 7"/>
          <p:cNvSpPr>
            <a:spLocks noChangeArrowheads="1"/>
          </p:cNvSpPr>
          <p:nvPr/>
        </p:nvSpPr>
        <p:spPr bwMode="auto">
          <a:xfrm>
            <a:off x="431006" y="151210"/>
            <a:ext cx="647700" cy="647700"/>
          </a:xfrm>
          <a:custGeom>
            <a:avLst/>
            <a:gdLst>
              <a:gd name="T0" fmla="*/ 0 w 864000"/>
              <a:gd name="T1" fmla="*/ 0 h 864000"/>
              <a:gd name="T2" fmla="*/ 864000 w 864000"/>
              <a:gd name="T3" fmla="*/ 0 h 864000"/>
              <a:gd name="T4" fmla="*/ 864000 w 864000"/>
              <a:gd name="T5" fmla="*/ 261737 h 864000"/>
              <a:gd name="T6" fmla="*/ 751007 w 864000"/>
              <a:gd name="T7" fmla="*/ 261737 h 864000"/>
              <a:gd name="T8" fmla="*/ 751007 w 864000"/>
              <a:gd name="T9" fmla="*/ 112993 h 864000"/>
              <a:gd name="T10" fmla="*/ 112993 w 864000"/>
              <a:gd name="T11" fmla="*/ 112993 h 864000"/>
              <a:gd name="T12" fmla="*/ 112993 w 864000"/>
              <a:gd name="T13" fmla="*/ 751007 h 864000"/>
              <a:gd name="T14" fmla="*/ 246681 w 864000"/>
              <a:gd name="T15" fmla="*/ 751007 h 864000"/>
              <a:gd name="T16" fmla="*/ 246681 w 864000"/>
              <a:gd name="T17" fmla="*/ 864000 h 864000"/>
              <a:gd name="T18" fmla="*/ 0 w 864000"/>
              <a:gd name="T19" fmla="*/ 864000 h 864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64000"/>
              <a:gd name="T31" fmla="*/ 0 h 864000"/>
              <a:gd name="T32" fmla="*/ 864000 w 864000"/>
              <a:gd name="T33" fmla="*/ 864000 h 864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25556" y="993625"/>
            <a:ext cx="6491292" cy="2218543"/>
          </a:xfrm>
          <a:prstGeom prst="rightArrow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引入资本：登陆股权交易平台，引入资本投资，前期投资者取得获利回报。</a:t>
            </a:r>
            <a:endParaRPr lang="zh-CN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225196" y="2044689"/>
            <a:ext cx="6491292" cy="2218543"/>
          </a:xfrm>
          <a:prstGeom prst="rightArrow">
            <a:avLst/>
          </a:prstGeom>
          <a:solidFill>
            <a:schemeClr val="accent5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资本投资：利用会员汽车金融，进行投资布局，服务更多车主，打通上下游产业链。</a:t>
            </a:r>
            <a:endParaRPr lang="zh-CN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118750" y="430503"/>
            <a:ext cx="6329546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marL="0" lvl="1"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资本运作”—— 进入资本市场，进行投资布局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endParaRPr lang="zh-CN" altLang="en-US" sz="15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gallery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5155" y="270510"/>
            <a:ext cx="741680" cy="636905"/>
            <a:chOff x="5557128" y="2138335"/>
            <a:chExt cx="428348" cy="386204"/>
          </a:xfrm>
        </p:grpSpPr>
        <p:sp>
          <p:nvSpPr>
            <p:cNvPr id="15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5">
                <a:lumMod val="1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15"/>
          <p:cNvSpPr txBox="1"/>
          <p:nvPr/>
        </p:nvSpPr>
        <p:spPr>
          <a:xfrm>
            <a:off x="1578610" y="389890"/>
            <a:ext cx="3615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/>
            <a:r>
              <a:rPr lang="zh-CN" altLang="en-US" sz="20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交通学院实习生接收概况</a:t>
            </a:r>
            <a:endParaRPr lang="zh-CN" altLang="en-US" sz="2000" b="1" spc="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1564005" y="1020445"/>
            <a:ext cx="28714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/>
            <a:r>
              <a:rPr lang="zh-CN" altLang="en-US" sz="16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一、岗位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汽车维修实习生   </a:t>
            </a:r>
            <a:r>
              <a:rPr lang="en-US" alt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汽车美容实习生   </a:t>
            </a:r>
            <a:r>
              <a:rPr lang="en-US" alt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汽车服务顾问实习生   </a:t>
            </a:r>
            <a:r>
              <a:rPr lang="en-US" alt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汽车钣金实习生    </a:t>
            </a:r>
            <a:r>
              <a:rPr lang="en-US" alt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汽车喷漆实习生    </a:t>
            </a:r>
            <a:r>
              <a:rPr lang="en-US" alt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汽车营销实习生    </a:t>
            </a:r>
            <a:r>
              <a:rPr lang="en-US" alt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518025" y="1020445"/>
            <a:ext cx="28714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/>
            <a:r>
              <a:rPr lang="zh-CN" altLang="en-US" sz="16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二、实习福利待遇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1200/</a:t>
            </a:r>
            <a:r>
              <a:rPr 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公司宿舍</a:t>
            </a:r>
            <a:endParaRPr lang="zh-CN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中餐、晚餐</a:t>
            </a:r>
            <a:endParaRPr lang="zh-CN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法定节假日休息</a:t>
            </a:r>
            <a:endParaRPr lang="zh-CN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专业培训</a:t>
            </a:r>
            <a:endParaRPr lang="zh-CN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团建旅游</a:t>
            </a:r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1565275" y="2667635"/>
            <a:ext cx="2871470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/>
            <a:r>
              <a:rPr lang="zh-CN" altLang="en-US" sz="16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三、上升空间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集团下属：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优猴城西钣喷中心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优猴城东钣喷中心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优猴汽服（汽配城店）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品众堂（江南理念店）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云马救援公司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车险阿牛经济公司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百优卡二手车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弹个车金华店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集团学习、晋升体系完善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4519295" y="2679065"/>
            <a:ext cx="28714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/>
            <a:r>
              <a:rPr lang="zh-CN" altLang="en-US" sz="16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四、工作时间</a:t>
            </a:r>
            <a:endParaRPr lang="zh-CN" alt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8:30-17:30</a:t>
            </a:r>
            <a:endParaRPr lang="en-US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zh-CN" sz="1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F2F7-D8C9-4E43-8D7C-873B3821DA85}" type="datetime1">
              <a:rPr lang="zh-CN" altLang="en-US" smtClean="0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762" y="1235034"/>
            <a:ext cx="664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一群人，一件事</a:t>
            </a:r>
            <a:endParaRPr lang="zh-CN" altLang="en-US" sz="7200" dirty="0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0067" y="2600697"/>
            <a:ext cx="6709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一</a:t>
            </a:r>
            <a:r>
              <a:rPr lang="zh-CN" altLang="en-US" sz="7200" dirty="0" smtClean="0"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起拼，一定赢</a:t>
            </a:r>
            <a:endParaRPr lang="zh-CN" altLang="en-US" sz="7200" dirty="0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ULTRA_SCORM_COURSE_ID" val="8546BD70-3D21-49E5-B0DF-B293160D5CA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GFk6k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YWTqSLORUx7mAwAA3BAAACcAAAB1bml2ZXJzYWwvZmxhc2hfcHVibGlzaGluZ19zZXR0aW5ncy54bWzVWO9u2kgQ/85TrHzqx2LSJpcUGaIoAQWVQAqOrtXpFC3eAe9lvet611D66Z7mHqxPcrNeIFBIa9rjlBOKwLMzv/k/401w/ikRZAqZ5ko2vKNqzSMgI8W4nDS8u7D98swj2lDJqFASGp5UHjlvVoI0Hwmu4yEYg6yaIIzU9dQ0vNiYtO77s9msynWa2VMlcoP4uhqpxE8z0CANZH4q6By/zDwF7S0QSgDgX6LkQqxZqRASOKQbxXIBhDO0XHLrFBVtQXXs+Y5tRKOHSaZyyS6VUBnJJqOG98vZhf0seRzUFU9A2pjoJhIt2dQpY9xaQcWQfwYSA5/EaO7psUdmnJm44b2uvbIwyO5vwxTgzndqYS4VBkGaBX4ChjJqqHt0Cg18MnpJcCQ2lzThUYgnxAag4V2F98Nu56p13+uHreH9dXjTdTbsIRS23od7CIWdsNvah78s/PWH29ag2+m9vQ/7/W7YuX2UwohuBCTwNyMWYGRVnkWwClhg4jwZScoFFulXYdRgsMwFzSYQqjbHLI6p0OCRP1OYvMup4GaO3VDDbngASC90CpEZ2LQ1PJPl4D3COUA0DHO5qomTN6uaOD3bcN132h/d2mllQI2hUYzFg7TCtMBfJy3ZxkpuuGafyUgJtnIIkhGwHk1grSeGD1y2kfPII2NMgkBXLzJOhUe4QdejlbDOR9pwU/Ree52TIBYOCSA3w61QRDHN9EbEV1G3hR81f+8pA/oPFwpHeor1N5ULRuYqJ4I/ADGKYJrzBH/FQNabiYwzlRRU7HdDtOBo3JTDDNh5GUUfUEWSoyQOl1SAcRo+5vwzGcFYZYgLdIqjCOlcO/zqXsAp1foRlC5tfOFapNO7ar1/YR2kbEpltCc41gYkqTkIPp0TqcxSDsMR0VxDkRTGWXFWxrfqj6dB8yQXLs3/djLWoA+YksNo2Scx37WgtNqYTotGtM1VQGMLckyJw8SDCCcLlzmUBYyoJEqKOaERTm9t23rKVa6R4hrYQesft9DJEy6LpwlOQdSYMchKQdaOXr0+Pvn19OxNvep/+evvl98UWuy1W0GtOrfYLp9cnOWkvlqf3xH6xhLdkm2rLLGFyraU7n4xWCyw7REf+Hb17N5ExcJ8joto2LoYXF6TQWt41w2H9TLF0FPYdyaKsZzG9j2yjEz/LsR0tErB26iXqvNybL1+KQPfluEauM17u7Z1S5mAk3riJg/OasETjuX2v+i7p1rg51v2P2m7n3oBdD17oLYDmkUxZvRgVfDsx9ohw/ucIuaeVle2jTta4O+8DduThEueYBzt3l5doZsnxzW89e08qlQQbfM/Es3KP1BLAwQUAAIACABhZOpIFvREU74CAABVCgAAIQAAAHVuaXZlcnNhbC9mbGFzaF9za2luX3NldHRpbmdzLnhtbJVWbW/aMBD+vl+B2HfSvdJJKVJLmVSJrdVa9buTHImFY0f2hY5/P1/iNDYkwDhVwnfP4zvfG43NlsvFh8kkTpVQ+hkQucwNaTrdhGc306RGVHKWKokgcSaVLpmYLj7+bD5x1CDPsdQO9KWcDUuhdzNvPpdQnI9vc5IxQqrKisn9WuVqlrB0m2tVy+xsaMW+Ai243Frk1Y/5cjXqQHCDDwhlENPqmuQySqXBGKCQvq9IzrIES0B0nq6az4Wc3tXp1x/QdtxwbGi3n0jGaBXLIUzy9S3JOF7a28OqzElOExD+ooV++UwyChVsDzq8/P4ryShDVXX1Pz1SaZVTQkPO6SK+c4RimR0/iuqK5CyBHkSOzlbBpad5670Hcl/9uY9pXLUST5TXg4VARU8ELFDXEEfdqbWZQr091mjnAxYbJowF+Koe9GSDfmK16a4JdT3uD7xxmfl3OU0PeVWiLmHZBuwjQ0NPWC7vmmXhuX5XeRFq2Dmld6en7aG/bWKPoZ62hz4LnsGjFPtj/KGpJXVlvmOuoKcrYK0gmT1mztqdOit5WtPwGu/5TtFhSpXBwlA4L7wEqlwcNbo2pOgopliyHc8ZciV/ES7ZPyNUJo4O9K7ZhlsrRo4ChjquCdHuaT9iOob96FIZNmT7s9A/rT1P0G7xmylDZGlR2p8lM504nh0T62QaDTNoT1o46Ae5URdySqa3oF+UEr6XJtoxilQIF4NVO1xj8DjychBHw0mO3SVD2Zd1mYBe2aJx6Jom1LW4gueFsH/4yuENss7oyjJibalY2Psk4+9N6SlcCwDTadE1QHtoLWUtkAvYgXBWT9G8eOxpsbENPtZut7iGDfrj6TQHHekBvJZ0m6JvlYMV4hkGCK82rmFGazm/hpElpnlZMPbdFu6nKNjL3TKj3gv2WKNwvRTcbO3HKbRK+nfyH1BLAwQUAAIACABhZOpIhFv6tL0DAADtDwAAJgAAAHVuaXZlcnNhbC9odG1sX3B1Ymxpc2hpbmdfc2V0dGluZ3MueG1s1Vfvbts2EP/upyA09GOtpH+W1JAdBImCGHXtzFawFsMQ0OLZ4kKRGknZdT/tafZgfZIeRduJ6ySVu6TbYASOjne/u/vdHc+Kjj7mgsxAG65kO9hv7gUEZKoYl9N2cJmcPT8MiLFUMiqUhHYgVUCOOo2oKMeCm2wE1qKqIQgjTauw7SCztmiF4Xw+b3JTaHeqRGkR3zRTlYeFBgPSgg4LQRf4ZRcFmGCJUAMA/3Ill2adRoOQyCO9U6wUQDjDyCV3SVFxbnMRhF5rTNPrqValZCdKKE30dNwOfjo8dp+Vjkc65TlIR4npoNCJbYsyxl0QVIz4JyAZ8GmG0R68CsicM5u1g5d7LxwMqofbMBW4T506mBOFHEi7xM/BUkYt9Y/eoYWP1qwEXsQWkuY8TfCEuPzbwWlyNep1T+Or/iCJR1fnybuej2EHoyR+n+xglHSTXryLfl348w8X8bDX7b+9SgaDXtK9uLFCRjcIicJNxiJkVpU6hTVhkc3KfCwpF9ijX9FowGKXC6qnkKgzjlWcUGEgIH8UMP2lpILbBQ7DHg7DNUBxbApI7dCVrR1YXUJwA+cBMTCs5bonXr9Z98TB4Ubqofd+k9adUUbUWppm2Dwoq0KLwtuildpEyY3U3DMZK8HWCU2QZYG5HGtORUC4xdzS9al1DNgzLpB/Z7vfnEi7lVyaUW02OFzz6Fo57fzWVxbM7z45L7pP9VdVCkYWqiSCXwOximDhyhz/y4DcHg8y0SqvpIIaS4zgDMiMwxzYUR1HH9BFXqIl3haFAOs9/FnyT2QME6URF+gM7xaUc+PxmzsBF9SYG1C6ivGZb/pu/zR+/8wlSNmMynRHcKw25IV9Eny6IFLZlR3SkdLSQFUUxll1Vie35veXwfC8FL7Mj12MW9BPWJKn8bJLYb4ZQW23GZ1Vg+iGq4LGEeRYEo+JByneDFyWUBcwpZIoKRaEpngfGzfWM65KgxI/wB7afH+E3p5wWT1NcdWjR81A14Lc23/x8tXrnw8O37Sa4ee//n7+oNFyU10I6tz5VXVy7yqsZ/XVQvyG0QNrccv2TOncNSrbcnr3ql+upO0rPgrdQrh7t1Qr8MesllF8PDw5J8N4dNlLRq065e0rnCSbZtggE/dbr47N4DJBguNa8I7HWp1bT60/qBXg2zpaQ79LL27t0Voh4N079XcJ3r6C5xwb6H8xSfc19T8fwh8ySA//SPNj9liDBFSnGdboyer67189j0rYf4kD/7R+9dl414nCO98qGyjffEXvNL4AUEsDBBQAAgAIAGFk6kjjgzzrngEAACEGAAAfAAAAdW5pdmVyc2FsL2h0bWxfc2tpbl9zZXR0aW5ncy5qc42Uy27CMBBF93xF5G4rRJ+h3aFCJSQWldpd1YUThhDh2JbtpKSIf2/s8IgfofVs4quTO+OxPLtB1CyUoug52plvs3+z90YDrSlRwrWtkx690DqSJF/CR14AySkgB6mOv57k/ZlojVeYyI4zosY1qd8VcNnxQyxEc782JEKgDIlV4O/vELgNgD8ncNA5WHuoTqeTUilGhymjCqgaUiYKbBh09WpW94wOzCoQf6ArnIJlGpvVR54dH2IdXS5lBce0XrCMDROcbjLBSrrsy7+uOYjmzjctMHqKX2aWHcmlmiso3MSzsY5+kguQEg55H2c6gjDBCZCO78isC6hl7B/Ioatc5upIT250dGmOM/C6NJ7osDHaeHndjHX4nIKtaom7Wx0WQXANwrOa3uuwQMZL/o8L5IJluiMe6vf8hBKGlznNDqlHOoKcLlbb9nXvfFBT/hRZT4g5T2gdepJF4EnSgCYDmrLG0jGtdNIuQmn7Z5YrskBifnEKWdUod47o/WeEsFI4XRfNeGimo245yOYbxJyumoxfbqlOAZUztAb7X1BLAwQUAAIACABhZOp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BhZOpIsuC9bWQAAABlAAAAHAAAAHVuaXZlcnNhbC9sb2NhbF9zZXR0aW5ncy54bWyzsa/IzVEoSy0qzszPs1Uy1DNQUkjNS85PycxLt1UKDXHTtVBSKC5JzEtJzMnPS7VVystXUrC347LJyU9OzAlOLSkBKixWKMhJrEwtCknNBTJKUv0Sc4Eqn61Y+GzufiV9Oy4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Fk6kiIplZk2QgAAOk9AAApAAAAdW5pdmVyc2FsL3NraW5fY3VzdG9taXphdGlvbl9zZXR0aW5ncy54bWztW81u48gRvucpGgoW2AUC64f6c6BRQJEtmxiZ0oq0PZMgECixbREm2QrZ0owWOuRFcsglyFvkXXLY50h1k7RIWZJJexaLYGmOB8Pq+qqqu366m4XphU+Or6xDRj3nJ4s51DcIY47/GPZ/h1BvQV0aTAISEhZW95R7x7fpF81/oJwG1JBZvm0FtsJHw34NDcUP6nbkrtqFt+ag2UCdJm7gLlJxS4GxS0m9lBQYUxt1pVc9EBHJDciC+Oy41F41M/oSoPkhCZjm2+RrX8pyp4eyM7gKLNsBvrDfbvJnl2jdqU3+oGa91WnhXUOWJKmNlJZaV2u7TueyI9cRrjVbNWk36DakhoTqrVb9sr2rdxotCd6Gl22Q0sSXbdTsNJsNddfADUAjWR6oDWXXkS7rdRm04e6lshsOB51aDdXrdamp7lptaTioIeCWQIYsdfkCSqo0kNo7eSDXuxIaKsPBsLnDKm4rLdRt4HattmsOBlKttl/c/ezSy7Wn5p5OspyvCDzqgqOjPLaqR4Krt1gHATCbxFu5FiPItzzyofLzv//58z/+U4ljUsRvwpGYkqVGRCBzfD+C96riJRkR2tPhn6Yjx/5Qma8Zo/7FgvoMTLrwaeBZbqX/+yhCYvvzIOmGBEVwD9aC7NV1xE9eWKwLohaec6AF9VaWvx3RR3oxtxZPjwFd+3YuM5fbFQlcx38C7tplR8FnFblOyDRGvIx9uMuf/LAVVKWQcPPamD+5kK41J26isSZ+CuD2Kl9fkQPoxgkdJqBynT/noCvrkWQd0JX5cx7jg5as1zr8eR3EyFcG7BJP8sZZdtfakiCrJCqKZ1F0tV4VjadVQB/5Ymdxrzv6GedSqDH+I7ewxp9cID5BrjCXl+JlE/NXDxjj18Na0vNACzg3XVxikhA5GcyU8c1E1j/PRuOr8WygXVX6SpSViKfl941292u91f6hV41xOSUZN/JolJWFhLBWLZ8s3ZyORzMQiEczHX8yK33+d2Ho+NYcaTqu9ON/FBYwmeK7Sp//nQd6O51i3ZwZI03FM82Y6WNTrMsIm1it9D/TNVpaG4IYRRuHfEFsSRCUZycgKHQdWwzwku34a5JDnzq+kTV9NsWGOdUUUxvrlb5Bg2D7ByHZWrMlBM/SCpHthNbcJbZQCyEixnl5Ae3iFIbgD1s6wEk9y/Ev8mifyveafjUzx+ORMcO6mlAqfezbSA0srqm4oKls4CnICCzYrd8Gn4noExKQ7LqFhVxrV9cj+DW5IdfO49KFX/YGayYYXDIhfg4gBA6eQtQZxv14qvI1BIXIQisrDL/QwM4ETdp1OWRrujKG0FTMlHyTi0lkg+MdfwGhQxYsh7wbbBjyFZ4Nxp8gxiE3xwVB44+Qkh8Lgj5jA3IIGzlgunynXck8I3gaJgmS5ODC4vHubpG1WACOr+bGoesQKHyFIU1ENoYXhTUZ+MdbcKQmj05keyQYFlu8PTobAqYENmxzOXRBGVKwyqPrx1vtz7OhrI2wOoNwU8f3M1NUSa7Us7bIpwxZ9sbyFwTNycJaQyZsYcx2bDHGPS9M+Nva+QlZLK4/38WlS1fxp+/eYFKm4B2xDI7IoAyOKSv2mna+bPEM3mgIj/WTVuRZgDebYChYl6fa+Nu4KHS8tRtV6W/hqGfjijrrVTvev1753fYLGGNEJXigQUUbOLQQCMNOzLcc2DzdQkBNH4K6SVTPoeDze2ghAfo4lqFT9A4xd7ByGUPuYEWLibjHA0Mz4bB1T+b89pEDLHI18tpxf/M7okvgGv6cqnPyQOG85BJrEx1kYO8S7s/j5dRRKbO1mJo5AsN1kPkYBRVIdR2P36Hyib29wclSRLtBZj73dO3aIrtd50nsCLDOa4+8PIc9BNQTVNcKk7iONqU/vdOQaIrTSO+k2AHiOUFz+yqVn+/ymIHlqXI9U2RdwfxGwfPZzY+D7OBrMjKN2UgecAmQJp7FFkvYhR/4PS+/rOhGoOKhDPLiyRvEChbL//79X/nFHNgTUVFM/WNROZD8vGriZ3l/0Skj4V9zyDHlQRYqXnIC4wtVAs1/vzI1CNBvcmWxom3Jox7/xJVLNaRA7EbZNGXl+gayxBBJQdcBnAULCrmRpx+h8ImzfqV/YwVPUDhNSt2igsTK89hkhW3YX3HXzHV8UhD+7p2IT97UJjNZVcXdH3LUdRZP0fZrwwUm/syHXPpYRJ5yLetQnQ9EEtthxWWKzS2pWlASovd9Qdgc3eueCfsPKq4FNZxlvs/4LKDuhH/ZevkpFxj4hzgI4z4L+JU+eUtzhEv6JfZd/8FyQ2BLkw5ZJ2DDhB8WY5FZ2iH3lOeOnZYbUw4Z76gL+4ISTSfNnx04hCnKQHz6TRnzTHphOVyz4qGU/BT1EKCTr+wlIEU9BBh8VxnDze4l6nAoDU0+yA2sIE3P4z3gIb6oUzFP8pbl4RaM+IfZMLVQMSHL6VGb9MXuaDoeiROa09IGV09Y3POfDzA3HDPfGoysQt53yND38Vs9H8A95jCXnI5uMQ3IwfSs+OuxDIidcSwFovbB4VJEVMS2K/KhAhcRa7HklT6soFjGhwpXGzVlTuFWST3j5awQ0hPlXFTzFE7M4jzQ51W8GIRGyX4e1Ku+WKde9ZyDerHY0/7z196cBBhCwCFJaGZpae5l8iXsThxIE5bYsSdG0wLYEmT7cEVKdKUImbASp6okqKKX9DgcLZnjkg1xY54UIbU256ffCyHJzoe2zEbkgaXLSEw5mgMpthdJEFe6fSgelMDUwEmYuJEdxUUjxbYdZs1DMfsjpSrZe/ZZfWQ3Soo0j/ZMfabswO3VI7qA99Ty96rpbRZK1JHGao5uK/p+QVfbH8qma9l0LZuuZdO1bLqWTdey6Vo2Xcuma9l0LZuuZdO1bLqWTdey6Vo2Xcuma9l0LZuuZdO1bLqWTddft+m6F52z55pSkKfpmjI9V891z1+g5boH/VY7ruKyWbZcf9WW6+uqfnsd1xhUtlx/4ZbrmaT7f+65HtIACvJO/m/u/wFQSwMEFAACAAgAYmTqSO+PBMGnGAAAi0MAABcAAAB1bml2ZXJzYWwvdW5pdmVyc2FsLnBuZ+18C1RT19YuHnvE66lwentaqwbSXttaHy0ipohAose2VKtSq5Aihl0P1agIUcIz5EFrb+0DiFURBSX1WqQlkC1FEnkk0VKJEGJUDBsIEG1IImxCTEIeOzvJ/hM89XnOuOfef/xj/P+9MAYjydrrm48155pz7qzM/fWHm+Jmz5o3KyAgYPa699/5KCDgj0BAwHTazBm+kc6vaw75XqbRP4r7a4DgGm7E9+EZ6pqNawIC6rl/cu/4o+/zf9v/fhI9ICCozf8/TUb78dOAgLUvr3tnzda8FOMghX/OkSAzS14HCsNW3/368xfN7+g3vBq6Z/cL8Npv3nyj/t03Sl5cfGzrrc9/+v4vZ19g7r4SuvuNvzbuCe7v39b9l43PV2zrEzRGYHmK0kaovGlh7i59MwlwLiuwSxxtKxqgy2BuztCBxhEVGRC7RslShq0qjDXSbyBh+QH+v4zzwlsDCXRg0N7udNEwO00XPd0/vp+WSaVQuGCYeOIjZPXk1PH48TpIC6eB4kTi5EBh9/C4q8Sd9Ixq/jT/55UbxwUm5y9zJB9Knnt4fXT25OSYl7RL/K+X5r4ETM6+dsk5a5LTjHby5OyIZZI/+N+c+sz8gu/ldkkY2/wt2SfATVWuxHp6ybrO5MORr9DWZke8PokovKfE3EoyKLb3n+5494hX2jo7f0GN+kb4JJkvfNew1oiG929WyOdvHiwpmST68vs3t2ZHr7qPf3ndFpXx7n1xPn91Y4LobCrTb6+ZR1Yk/G8Bvxy0F9OY2lHEwJMeD6MVILoyEMB++VPYQL4CNgI8qYC7uUMGKhswnLpHS0Y1YAZjexXKvFm19QHtU/0NSmKBTZArhkdPm5gGSoZGwjI8B3LLkeZcKTqYm2JloJABVHPry7gc/UmqALgG0PbGshvZ2ABdOejjNDhxcb0D+eGDn5pDQiYXePXKKlwK/USXmSDr2FlcnzbWCpkJeCmxvS5ZJNDYJ7rjpeZmpn2PtxxUArTFmspE2IFk6xqo5MjYDJakzr2t6gPwAbGLmsyZlAUwlWg9GQ2yxG6WhBh4ayxFBqXDSefRGxGHrjNZXsYWxH5hmzReTR0emli5LvvhGnmElbbmGT0s+CQfNlzUy4MLmBSg24XURca+RTJUvjrJ5NK6cRHh88S2PcKQ+C223ooU3ulUJkV5lcIznZMlvDp3ktSmTGlsiTbNfmtLPEXa+mXv6AE4bejIp5P2WtnhEbbLPZxfF8s1IC+wIsyQdzKMNEsLu5Ia4bg/D/hkogkeWR/CJ0TPRLd/cRGU6cnZSmnb5X22V8XYTvihMo2p6JGdCF04Mv7Qk7Z0vpId22b7emHlxdANVsi3COzoC4Jwgk6u1pCxbdgKSaKF9bMNVXkdfa5VfFlCj+z4W02jOVlFoN+f79yyyGbtO3SLsHWc85c1QvwmekDdl9CY3aiG8NTo27uUsY4BG7wEIfa5PHsxdCnJtJHLr+W+Scn8v/fO/6qA6zaxiWUaVWu8dtUHYeIsmwnzmi5dHnbksLkGB4P8yEQ8ZsaTwVZLp8oXkXIMhCMlW9k0gyOPDeY+5ENBulauk9FcKWBGnGwy3vy5uQi8ufPvjnPwLS0/a+59D7v2vdy5mPLeffIRd5dL1pd9dz8QPfskZOKuY9DEdkzufddREnI0kjm6hdfs8oW+/Ybn6L+TYPDbIZBlTKPlndAZlGfWr1qP2QAs23aDy54Y9Zm/iuQ6S2q2XiXe3wZzs2KvOssXGDSeQQ0leHVUkG7mMak+YiL0vaiPdNAR6fq4N6QyC7oYS+GM03ktMPbxVakBGYOY6mqSZyQaFEc9RiethKTOfLkz/O6OmOl2OeC12JxLQqpsnqzui80h1GrTY7NJuct5SHMYIPUkHYuapfvqmJ10djlPLBo6Lpz+keRNvHSII34zsBrHduDDODweemUOsJRUOXHR1hWh3I7hZ6mpreNyqdZhGSM/IHs3AqBPdAC0eYcyTymm7Sk+gzhxcWSkVnyMlsyl6GSKNYtk1bgEepHizCIODwTwYTxzuS7VklqnLJPG39Ru83okZdI2h2Xlo5Kmc/Qw+wvF5hUaoWduLeK0nZ1lSeKj+OTDbSMM4d6gWgS1eZF6q7W2niDn1leyKmjJYVR47mc3teX3zfkcZPtemyZkP7s6qArp6rZ19RgbPizDfSVcsDnoB7XI8NWFdoiJGbkvXC2zZidEXdejGbyECrwvGH3AXYs4IrGUXFLOJx4eTo1pz3ROOtX+GZTqEjBqXwbvRvM20n9/Wb5mtyevsM4YkUzf3gnpCi+wi9YcT+1mZ3XKNCuW6VDD9ZY344b2HD4SqrMUpLLwCTqHbN5uESZbW/q7y20KAehjHfVZQNCatDf6sa8Kcd9kbui8IZz3gdUXe+v9YtHkIl1qInLAkg1rxwNr3PNEPICBS9aOuloknfUE6SFL+iK8iIU+8K/TqyT66ye1u71vFOLWdzP0o4xdad4YiDCzyrisgqtwAMoeOWBlQT4H+RsZWdpD6BXcyWa1epa1EIdyijrBRtcJtUMuM6Seoz63nkZGcpdLy3qu9o/M+PhRDpcaZvQa7zVwzsE5K/pLTiVJMEZyyfdRVwXUbn2qiGQiJLfdZfDcvWm7O8uguxU6qP7LvgR2lwe2aNOlevdL6GeJjL90SquRXHqHVI7E/uwJ3RA5+/zvu2pVNrN0Yvcx5c2hoPNq6jFaxGSQPrWmzJzAcCdPH9vYlrbr37W7/wmEMVJVJkjJ15VGS49m/WopiJFCLQ9zhMAXtgrIGrc+EuS9EIjb8kS4+k8em3+5xQclDNscjnkOWYq2SAtssNQLk6X3/iQNiNFbCqKk1daCaKms+hGF5wBM82jHQl4r47evFxYe7DSZ3Smmmodhlmiv55amzt6/FBEPPZQgK79nyfYvH59Z892MlecED/LlGf683YWpo49O+Ox1z71gbFkg2UM39DY/IsTe79dFXWPByZrfviciHfHHsYEo4eOUjphtvUVg2U/8BwXA3ZoZ5Z8yY9/WwjufYDIX4CqcjJNPMGiHUiMkKeemyE6RnSI7SbbgsNmWikd7G0fTCzBLGGZ5needqNbkqb3mo8Gsu2t1MO0ID56Od16yySNZEhSxLo0nIsPz8bmoVzrxgTQrHXPFvftIMZcwe0WHk7HPl0N5zl8XCrAh9wjPuwexi5cGdtcRtg2ZDpf/PGqL7LiczaqsIALepHGbsmGfhhp9MYOkWYR3DDwtY/ROpqea46rmg0zdEkg6BP/Y6wlRl5Qhz97QIKc1TaFvQQ3robyTUqVMl/rzKN2QajEiQvdK2IaGZ4mJJKqEjeb3qC3ZiNDWWAuFIRLkACQbYpivzAGJaJ8yhbQLOyDiqtmtoi3/QJMiEJ7LRzfXH02Pk12YoVjKUUC63Sczr3fdsZSSU5q8OCR1ukXHpLC9S/FSD25RoJIwy7C61XNjBmxO8pbzOMU/LErmVDJ30dgSJmar7+EVdDgAU0tIklXHZLKLmF0MliSenY5EQbBFt7c3VvS0nUOHqZKMuCvrhJWvNdeGR8gBOk7R89JJ7c6SUjh160FjStA5WCs48zYgaIfc/SLSt4S4WzZDx+YsTHiBLd2HRfZKWj1M2IbYPkVgBuYx5LdkPVJaq1YfLQJl9pwSUAV3+1J8adQ2AQRSj+u/Lwc1Jcdglt0SN3u4YRMUsQ26nlQMqqEqI696L9qYYGpg5aP1EGx1JMCsoU2UB3nor2TC9Ve1cH1spxZOlLwZpyJcEjia1pUIkK4+3A6rQ+Us147ZDb9kYDFw+FEjug+Q7GGKR5SOHPgp1zXW4QD6vQEvm49GC4eE+IU+7S9ne4icZ9YE1SCZwnbFTk+aJ+1DBT7qsLJcUcY3Z3s+Pmgb68XthSApO2PMFR6IZNfy8C2l3CTleUUZhBoMfLY+jR0Lw3LRTvU0p/HmI4ktYfrG5ZJQ9cEiEFl6y8j9w9V66zlqTo7SuZ0md2iCTkVt0t9t6pTVha+Q3TCaytyMxKgsARhGGrcbpAKZAYZS6e9QuEpuBS81YTa46FC3Oy/qQgbmuFpPAHg0jYQo/dJG7WezaP/I0p8ydWbVU8JUmG3Ls5+y2C6meMPTSz4XCPsHftwOyW9NkZ0iO0X2n5DtNJdqXfV4tN7Ci5b1PHItFhk+qnt/Ou6Dx7+P8GVNWeeZGSuPP14CpzDN7yrZ//Og/Ikq+pzEUgpu96VU/OK4+bfNxzVqJJb4H3EDsMijAjwvBC5M5z/gvWmRrInmq61xtxaSkI5o7Icq6JGLk8tBNk6NTI38iyO+mkjjbI8UVBaMN/Gplfn6/j+Fte43vBnpOKlk6kd/qq5sZjhaNCyj3ajOHbLc6wRRtqTEqLVCFd4BxFBw6ml6oozB5lCAx/EisNmW0t6+sDLvN8b5Lsc6JLOkPrjBvWqc+sYgkXgIKgPYiEvHMjEN0abWibzEh1/B+9PneC5TMc0yUs2TWFugivZ25rl9xNc5g8IQIv3q9rYx79wqhB0pThez0Xr6n1NMDSkp6aT45j1MhbKhsq/lvR6jls4cYg/YzJZ6NRYrBFC7mZv5yN7yVyNrOPq0ksMOy9gNpj6N+BbHfUmCW2rtu4DYcdEi5TcUmvxypMbuPwoonkYAUkClLAYda4BMR7VUXwXIYp9iqheT4nwlXwkTG01TfrdCI5QcZ+YX/wibkTQvUS6rU5bx0orBqNt6OZzW5UgCtGe3P9jr+9ffL9sJsiu4+Q7le3Wdl7OKj0W9r0frzMsDB4yry9dSfSorHB0iMLNVoSw7qLfb0ooUFpbVWtfzUjm3w5E8uAJnWN3s+W4mwk67V9cO+aSw0I0kje8+f+8Tyt4yZ8/+2rG8NVEXsZ7+Q9e0iMAeZj6t+HTa8ECimKihovBeD5EUv62OKw071IPbCEWkQldbWG6XWyX7mBcG8MJMsaMPI1i17/5EuKUdwi2ApN9wwnRaPnaxx0W2Oc7eFRIyBRadOw9xGbnLrl7OQrugdNiBFPXgWGTV/uYw/FGAyr5m1EJQKTZ/WC2qU4qwfnzZI1/u+4s2TwkIA3zlKxGHruwU183bDC1rrlxTrtvfPGPAww3rlaR7ZhYyo+RrIkgyrw3ZoCLUDq2QCJQNQws10nmANTU9UMUccFnHZdBSaQ/hGQPvQLQ9Q9rudtnXGs9+/LgVWjRmQuAVXKjjZ1wkJEczC7vuhB/qOHZ22B73Yu1lgkaIHZgR9aXAoSbSs1GXOw82tI5LvzSafOUrV0rssWvrLNp90h4m5rt52OgzPuyaZ4Vs4Y6DGUFXUK71R/Ljvh06TLpYlfqEwxeB/eT/85HQLCYFu4KxIsUpXPYTFj9mzkYBq3RE5wZR2Fz78LTlNV8yPb1cMrSiNgOgMVnMJzaxI1oyJGGhjI8pykzKAngjqKxk2ftgqLq6ktHJfTXv1yfmB7u6oBHdnJS8Oy4d4aLepLEJcinS2riGh8ctx3xJPWfcbDtJrWxqzoZ7bKA8p0h1lvzEZoj23fQcmK42E1ja+ZqL7JZQ8RNO0SSDDL5YNeqPC+wo/wFfMcjNe8rTG13BaQmgsn7yfMgbnK67W07TlNQzJmqeClcIXtHJ6ytvG7VTRUMTrrE+Kk8cClhPnmdceDq2rcp5nJXCWcOaGpka+Q8b0Tk7D3jaSO6205ybN+H/P84bpwBTgCnAFGAKMAWYAkwBpgBTgCnAFGAKMAWYAkwBpgBTgCnAFGAKMAWYAvy/CtAg13LHu5YcmdBb3tv6YBRw/zYHlGAek+Zk0qsjmFx9OPJ//X6ueSkEcP4yR5DCsqmi6d++SqFovmidrVKc+Bd7GwNuP3v/sDKA+skks4CV0//l9sjL0V5UiqGTVwtFx//9BB/ItGkeIPUYaYCnj+fpUx0iue/wAbQRaGFYOhbio5BsHVQGUNliFW+yRfT29vECpscFSdm2IYdEhIvBJyA2PUTx3O8svXZHIoO4HLdWdwn5UQ62uKwxP8Yzf3seqhEZPW4l5laVSSaqIsVef9cpyIZFbLg/juS6ESk+bc33IgaNU+PdwnPdotDUXnqHLF0jLMW6erQSREEbsgltrgKPgdGt+U70G30DtwBDNRpvFP5WsqcoX5kR6GMfmu2IlRAzlAyKBRZ4Y4L/R1wt3vkZ/mLohRqRabA5G94Iyu+8DfDWAq4zeNcZGHBwtTEWDoqjWDlWHnKSl59aqPiM7ml439+lxdDurzSVSfWoXtujtpjeDSpHhDaLnbVENSlBFldOSmO73S2naBqJJlk3oDzhGMvxr9HmLI02jcCMeauGpPwps7bzuaUcRTif0ZUYlKtadlyZNRCUgtSP67Tm2xaOw3j4pNLVdZkADAUfi7pgIPGZUYFWm3JfsQg+gDh2xD6/StZlbNjKuRfIOY/bX1bhLTnlirIoz6eMh5Zx9DYHsl0Lq81FCD22JcTPfGs79HwdJxZNkd3EmYTT+zfGWG3Go9gGOzaW+UMX4DibJ2mtLC2fPjKPRP91O3cdbFobVIFS6/WmFo4w0hMSZaMPyxFHFmNg3g4RWMAXhyhPkGQNar8/hX5htk2re6WWoU4kNuxHu9rWB7HhvtJTgE2ZUQyiryz3KXFiTyw7Cd/AcK/IGJrIHV5DkomJGS5X6Ds2T16QyuDvn877uAgM3j17h0ottGuhxKAMJKcNVvNdVMcyGTSqXaiFxXxipN+P2/7GZK1Om8kfEg5L17O7UzPzFLzGJE9t/LUlnKxLOfeGvF2Qzx1v/GEPGgGILGYYUMfDhno93CPb1sxD+j0h+deVB0Du/X6h1sbQfmezKUVjf9lnmYPNZWbCIZUt4m+OzOvJ2JmzO0nfHAhFpPSSwzBvo7fh4+lpJRWI8jWZmXAYDH+bQ1mgs7Ms2n1xClyMyNSAXy06J11QzSxxF+STgG/v9xXV7fTJG/Vp3Wb4dZSjK0giZXxCc+W1Zls4sBtydc9LhtSZ97bT5NQKAUTDDiannaBw1d6G5LV7JESO8UuF25AiJp722TdVsMaRIjmeEcD+UOXQWiCOByKHtd77ZT7R0aSkeOy+/TOfpgSXACLWBkm8hI0e+MjWNGmiF7VL9ueoHKmdr9jODaFDjpQCm4psatWPpzBGqiJZraN0/0aOWdpOvj1WY5KRnAdJF60hXtfh5kpVOcuYBrSwNxC12aWgXGQAk4hoNhbOV/rbue+dfwn4rIEvwUNflXv0NK9+PoiJNagYxkcf9u04XQMgMlW0pUtYaPNWVoY/2By64px1imLzXOwP5n8QdJ5PwqykMHwD+cHVfqdfMb5aRAOwQyyh/3f3o6zCSB8PMnL2mRoRTQYZOYX8LQ8A267uIMT1+H/xNervNFAFkpyXW1pNLFOL6yee6ydY9tKOHYkskl6ZT0nnfLGaDehMVkhlIGFIy1CkRujxfPSAVLO1jsaCR6kcOxUM7HH3HY1ErsYRMz0nmPsk8bb6QihBw/UJkYhYAatjUVyfOzhdl9rDKVwin/a2phI7U7eUMw57UxN58/2G3xEuGR+OSNZYKx3HDqa9hq8wbWEtvZ3tswOxJRvFD/YfJwX6Ya8ImE01rgN/fLgR5itJmNvGff7H93quxbt/jd/uMeMxs4rk1ZIsJxD/0TyMD7usyAyokwDjcb7FrKX+LMjcOuh96XNmPvps71INFQ0//sCqULE7eI9OmTfI5SPgKkyhcSsamfmYHfCoALFLB3h1mQPaG+TZJQN1LnYT3udcUVv/rkL+bi3c9qEnX8h2VXNcLmmNJCSRhHTES/bUyqF0vPVOMMc5KuO4ZZqJlaHBqt6rgzWmMnQzi1S59oHvwf6W8/F5CVsIPVUeLXs4jv0DE8eV7N03nKFyyD0/SvDKM64Bf6oI/tac3eZknKyp/64lQRPmOOtixxx6RI1RWdCwX41slIf63scM/T4xFcVfX1Xmxj2yhHj37UA5drvHpx0gCb+lk6MiA2c/HGvKV1IOhnK5v7N3OmWkFHa8pNRC/13pJpPZZsyboY4akDf8NtnjEbwRPZBt8Xf4kn0ZVwoEFcT0e70mzLtx7YJctImHNllQHZvpgQESbLzKPc07+3eF5CwuSJNF9F67k8J7wfGt1Pkt2VSgQTu/azzCVTh+Ir54D5O4dWEA9lXJKGpdMyzr4lJYmybdccSXNumkg0bcuCHpAOAZJYMcOwy6O8FjqbDlOy5z2BWO9DJ5o6mTWb0M9k3PElDPn25bpPxGHk7geNO8cA8Cs/M8xRpnMcwJidbsypssCRYvLAbLfuvmeSdUqAbz8pNFGYOvAWU0/pA/YQa8PPefFQp5Mv/TCCz3H+Rw6vVcKJfp02aJZuZkgbEnM5clw3yrcpz2zGRdsKKpRaJdbBm7jxa9N17XZ3OWe3wpP/73R0lsHK/lR7ZDY345/P3biZLnJy80+p9F4cEEAm/w63hZSFLAOM0/vO7dTe8I/vrJ5/8GUEsDBBQAAgAIAGJk6kgrC8BtSgAAAGsAAAAbAAAAdW5pdmVyc2FsL3VuaXZlcnNhbC5wbmcueG1ss7GvyM1RKEstKs7Mz7NVMtQzULK34+WyKShKLctMLVeoAIoZ6RlAgJJCJSq3PDOlJAMoZGBujBDMSM1MzyixVbIwMIUL6gPNBABQSwECAAAUAAIACABhZOpIDmokTmIEAAAFEQAAHQAAAAAAAAABAAAAAAAAAAAAdW5pdmVyc2FsL2NvbW1vbl9tZXNzYWdlcy5sbmdQSwECAAAUAAIACABhZOpIs5FTHuYDAADcEAAAJwAAAAAAAAABAAAAAACdBAAAdW5pdmVyc2FsL2ZsYXNoX3B1Ymxpc2hpbmdfc2V0dGluZ3MueG1sUEsBAgAAFAACAAgAYWTqSBb0RFO+AgAAVQoAACEAAAAAAAAAAQAAAAAAyAgAAHVuaXZlcnNhbC9mbGFzaF9za2luX3NldHRpbmdzLnhtbFBLAQIAABQAAgAIAGFk6kiEW/q0vQMAAO0PAAAmAAAAAAAAAAEAAAAAAMULAAB1bml2ZXJzYWwvaHRtbF9wdWJsaXNoaW5nX3NldHRpbmdzLnhtbFBLAQIAABQAAgAIAGFk6kjjgzzrngEAACEGAAAfAAAAAAAAAAEAAAAAAMYPAAB1bml2ZXJzYWwvaHRtbF9za2luX3NldHRpbmdzLmpzUEsBAgAAFAACAAgAYWTqSD08L9HBAAAA5QEAABoAAAAAAAAAAQAAAAAAoREAAHVuaXZlcnNhbC9pMThuX3ByZXNldHMueG1sUEsBAgAAFAACAAgAYWTqSLLgvW1kAAAAZQAAABwAAAAAAAAAAQAAAAAAmhIAAHVuaXZlcnNhbC9sb2NhbF9zZXR0aW5ncy54bWxQSwECAAAUAAIACAD3klNHI7RO+/sCAACwCAAAFAAAAAAAAAABAAAAAAA4EwAAdW5pdmVyc2FsL3BsYXllci54bWxQSwECAAAUAAIACABhZOpIiKZWZNkIAADpPQAAKQAAAAAAAAABAAAAAABlFgAAdW5pdmVyc2FsL3NraW5fY3VzdG9taXphdGlvbl9zZXR0aW5ncy54bWxQSwECAAAUAAIACABiZOpI748EwacYAACLQwAAFwAAAAAAAAAAAAAAAACFHwAAdW5pdmVyc2FsL3VuaXZlcnNhbC5wbmdQSwECAAAUAAIACABiZOpIKwvAbUoAAABrAAAAGwAAAAAAAAABAAAAAABhOAAAdW5pdmVyc2FsL3VuaXZlcnNhbC5wbmcueG1sUEsFBgAAAAALAAsASQMAAOQ4AAAAAA=="/>
  <p:tag name="ISPRING_PRESENTATION_TITLE" val="创业融资项目推广合作计划书PPT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A000120150822A23KPBG</Template>
  <TotalTime>0</TotalTime>
  <Words>1377</Words>
  <Application>WPS 演示</Application>
  <PresentationFormat>全屏显示(16:9)</PresentationFormat>
  <Paragraphs>115</Paragraphs>
  <Slides>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9" baseType="lpstr">
      <vt:lpstr>Arial</vt:lpstr>
      <vt:lpstr>宋体</vt:lpstr>
      <vt:lpstr>Wingdings</vt:lpstr>
      <vt:lpstr>Calibri Light</vt:lpstr>
      <vt:lpstr>Calibri</vt:lpstr>
      <vt:lpstr>Microsoft JhengHei</vt:lpstr>
      <vt:lpstr>楷体</vt:lpstr>
      <vt:lpstr>经典繁仿黑</vt:lpstr>
      <vt:lpstr>黑体</vt:lpstr>
      <vt:lpstr>方正正粗黑简体</vt:lpstr>
      <vt:lpstr>微软雅黑</vt:lpstr>
      <vt:lpstr>Segoe UI</vt:lpstr>
      <vt:lpstr>Arial Unicode MS</vt:lpstr>
      <vt:lpstr>Lato Light</vt:lpstr>
      <vt:lpstr>魂心</vt:lpstr>
      <vt:lpstr>Arial Narrow</vt:lpstr>
      <vt:lpstr>汉仪尚巍手书W</vt:lpstr>
      <vt:lpstr>思源黑体 CN Light</vt:lpstr>
      <vt:lpstr>Open Sans</vt:lpstr>
      <vt:lpstr>Calibri</vt:lpstr>
      <vt:lpstr>Segoe Print</vt:lpstr>
      <vt:lpstr>印品赤壁赋体-D版</vt:lpstr>
      <vt:lpstr>潮字社曾玉波手书简</vt:lpstr>
      <vt:lpstr>方正黑体简体</vt:lpstr>
      <vt:lpstr>汉仪PP体简</vt:lpstr>
      <vt:lpstr>方正魏碑简体</vt:lpstr>
      <vt:lpstr>方正行楷简体</vt:lpstr>
      <vt:lpstr>方正细珊瑚简体</vt:lpstr>
      <vt:lpstr>字魂18号-小恐龙体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创业融资项目推广合作计划书PPT</dc:title>
  <dc:creator>Nee</dc:creator>
  <cp:lastModifiedBy>小蒋</cp:lastModifiedBy>
  <cp:revision>242</cp:revision>
  <dcterms:created xsi:type="dcterms:W3CDTF">2013-10-25T14:41:00Z</dcterms:created>
  <dcterms:modified xsi:type="dcterms:W3CDTF">2019-04-10T04:54:22Z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