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9"/>
  </p:notesMasterIdLst>
  <p:sldIdLst>
    <p:sldId id="268" r:id="rId3"/>
    <p:sldId id="272" r:id="rId4"/>
    <p:sldId id="308" r:id="rId5"/>
    <p:sldId id="274" r:id="rId6"/>
    <p:sldId id="280" r:id="rId7"/>
    <p:sldId id="271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71" autoAdjust="0"/>
    <p:restoredTop sz="99363" autoAdjust="0"/>
  </p:normalViewPr>
  <p:slideViewPr>
    <p:cSldViewPr snapToGrid="0" snapToObjects="1">
      <p:cViewPr varScale="1">
        <p:scale>
          <a:sx n="62" d="100"/>
          <a:sy n="62" d="100"/>
        </p:scale>
        <p:origin x="464" y="216"/>
      </p:cViewPr>
      <p:guideLst>
        <p:guide orient="horz" pos="4319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5.emf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5.emf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10"/>
            <a:ext cx="24384000" cy="13716000"/>
          </a:xfrm>
          <a:prstGeom prst="rect">
            <a:avLst/>
          </a:prstGeom>
        </p:spPr>
      </p:pic>
      <p:pic>
        <p:nvPicPr>
          <p:cNvPr id="14" name="图片 13" descr="矢量智能对象333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805" y="11903429"/>
            <a:ext cx="3990071" cy="1188556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03" y="6475545"/>
            <a:ext cx="13258857" cy="1153832"/>
          </a:xfrm>
        </p:spPr>
        <p:txBody>
          <a:bodyPr>
            <a:noAutofit/>
          </a:bodyPr>
          <a:lstStyle>
            <a:lvl1pPr marL="0" indent="0" algn="l">
              <a:buNone/>
              <a:defRPr sz="8000">
                <a:latin typeface="FZLanTingHeiS-R-GB" panose="02000000000000000000" pitchFamily="2" charset="-122"/>
                <a:ea typeface="FZLanTingHeiS-R-GB" panose="02000000000000000000" pitchFamily="2" charset="-122"/>
              </a:defRPr>
            </a:lvl1pPr>
          </a:lstStyle>
          <a:p>
            <a:pPr algn="l"/>
            <a:r>
              <a:rPr lang="zh-CN" altLang="en-US" sz="8000" spc="300" dirty="0">
                <a:solidFill>
                  <a:schemeClr val="bg2">
                    <a:lumMod val="10000"/>
                  </a:schemeClr>
                </a:solidFill>
                <a:latin typeface="方正兰亭中黑简体" panose="02000000000000000000" pitchFamily="2" charset="-122"/>
                <a:ea typeface="方正兰亭中黑简体" panose="02000000000000000000" pitchFamily="2" charset="-122"/>
              </a:rPr>
              <a:t>标题</a:t>
            </a:r>
            <a:r>
              <a:rPr lang="en-US" altLang="en-US" sz="8000" spc="300" dirty="0">
                <a:solidFill>
                  <a:schemeClr val="bg2">
                    <a:lumMod val="10000"/>
                  </a:schemeClr>
                </a:solidFill>
                <a:latin typeface="方正兰亭中黑简体" panose="02000000000000000000" pitchFamily="2" charset="-122"/>
                <a:ea typeface="方正兰亭中黑简体" panose="02000000000000000000" pitchFamily="2" charset="-122"/>
              </a:rPr>
              <a:t> </a:t>
            </a:r>
            <a:r>
              <a:rPr lang="zh-CN" altLang="en-US" sz="8000" spc="300" dirty="0">
                <a:solidFill>
                  <a:schemeClr val="bg2">
                    <a:lumMod val="10000"/>
                  </a:schemeClr>
                </a:solidFill>
                <a:latin typeface="方正兰亭中黑简体" panose="02000000000000000000" pitchFamily="2" charset="-122"/>
                <a:ea typeface="方正兰亭中黑简体" panose="02000000000000000000" pitchFamily="2" charset="-122"/>
              </a:rPr>
              <a:t>方正兰亭中黑简体</a:t>
            </a:r>
            <a:r>
              <a:rPr lang="en-US" altLang="zh-CN" sz="8000" spc="300" dirty="0">
                <a:solidFill>
                  <a:schemeClr val="bg2">
                    <a:lumMod val="10000"/>
                  </a:schemeClr>
                </a:solidFill>
                <a:latin typeface="方正兰亭中黑简体" panose="02000000000000000000" pitchFamily="2" charset="-122"/>
                <a:ea typeface="方正兰亭中黑简体" panose="02000000000000000000" pitchFamily="2" charset="-122"/>
              </a:rPr>
              <a:t>8</a:t>
            </a:r>
            <a:r>
              <a:rPr lang="en-US" altLang="en-US" sz="8000" spc="300" dirty="0">
                <a:solidFill>
                  <a:schemeClr val="bg2">
                    <a:lumMod val="10000"/>
                  </a:schemeClr>
                </a:solidFill>
                <a:latin typeface="方正兰亭中黑简体" panose="02000000000000000000" pitchFamily="2" charset="-122"/>
                <a:ea typeface="方正兰亭中黑简体" panose="02000000000000000000" pitchFamily="2" charset="-122"/>
              </a:rPr>
              <a:t>0</a:t>
            </a:r>
            <a:endParaRPr lang="zh-CN" altLang="en-US" sz="8000" spc="300" dirty="0">
              <a:solidFill>
                <a:schemeClr val="bg2">
                  <a:lumMod val="10000"/>
                </a:schemeClr>
              </a:solidFill>
              <a:latin typeface="方正兰亭中黑简体" panose="02000000000000000000" pitchFamily="2" charset="-122"/>
              <a:ea typeface="方正兰亭中黑简体" panose="02000000000000000000" pitchFamily="2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5547303" y="7684717"/>
            <a:ext cx="8288338" cy="754063"/>
          </a:xfrm>
        </p:spPr>
        <p:txBody>
          <a:bodyPr>
            <a:normAutofit/>
          </a:bodyPr>
          <a:lstStyle>
            <a:lvl1pPr marL="0" marR="0" indent="0" algn="l" defTabSz="821055" rtl="0" eaLnBrk="1" fontAlgn="auto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None/>
              <a:defRPr sz="4400">
                <a:latin typeface="FZLanTingHeiS-R-GB" panose="02000000000000000000" pitchFamily="2" charset="-122"/>
                <a:ea typeface="FZLanTingHeiS-R-GB" panose="02000000000000000000" pitchFamily="2" charset="-122"/>
              </a:defRPr>
            </a:lvl1pPr>
          </a:lstStyle>
          <a:p>
            <a:pPr marL="0" marR="0" lvl="0" indent="0" algn="l" defTabSz="821055" rtl="0" eaLnBrk="1" fontAlgn="auto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None/>
              <a:defRPr/>
            </a:pPr>
            <a:r>
              <a:rPr lang="zh-CN" altLang="en-US" sz="4400" spc="300" dirty="0">
                <a:solidFill>
                  <a:schemeClr val="bg2">
                    <a:lumMod val="1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副标题</a:t>
            </a:r>
            <a:r>
              <a:rPr lang="en-US" altLang="en-US" sz="4400" spc="300" dirty="0">
                <a:solidFill>
                  <a:schemeClr val="bg2">
                    <a:lumMod val="1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r>
              <a:rPr lang="zh-CN" altLang="en-US" sz="4400" spc="300" dirty="0">
                <a:solidFill>
                  <a:schemeClr val="bg2">
                    <a:lumMod val="1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方正兰亭黑简体</a:t>
            </a:r>
            <a:r>
              <a:rPr lang="en-US" altLang="zh-CN" sz="4400" spc="300" dirty="0">
                <a:solidFill>
                  <a:schemeClr val="bg2">
                    <a:lumMod val="1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44</a:t>
            </a:r>
            <a:endParaRPr lang="zh-CN" altLang="en-US" sz="4400" spc="300" dirty="0">
              <a:solidFill>
                <a:schemeClr val="bg2">
                  <a:lumMod val="10000"/>
                </a:schemeClr>
              </a:solidFill>
              <a:latin typeface="冬青黑体简体中文 W3" panose="020B0300000000000000" pitchFamily="34" charset="-128"/>
              <a:ea typeface="冬青黑体简体中文 W3" panose="020B0300000000000000" pitchFamily="34" charset="-128"/>
            </a:endParaRPr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5547303" y="8494120"/>
            <a:ext cx="8288338" cy="754063"/>
          </a:xfrm>
        </p:spPr>
        <p:txBody>
          <a:bodyPr>
            <a:normAutofit/>
          </a:bodyPr>
          <a:lstStyle>
            <a:lvl1pPr marL="0" marR="0" indent="0" algn="l" defTabSz="821055" rtl="0" eaLnBrk="1" fontAlgn="auto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None/>
              <a:defRPr sz="4400">
                <a:latin typeface="FZLanTingHeiS-R-GB" panose="02000000000000000000" pitchFamily="2" charset="-122"/>
                <a:ea typeface="FZLanTingHeiS-R-GB" panose="02000000000000000000" pitchFamily="2" charset="-122"/>
              </a:defRPr>
            </a:lvl1pPr>
          </a:lstStyle>
          <a:p>
            <a:pPr marL="0" marR="0" lvl="0" indent="0" algn="l" defTabSz="821055" rtl="0" eaLnBrk="1" fontAlgn="auto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None/>
              <a:defRPr/>
            </a:pPr>
            <a:r>
              <a:rPr lang="zh-CN" altLang="en-US" sz="4400" spc="300" dirty="0">
                <a:solidFill>
                  <a:schemeClr val="bg2">
                    <a:lumMod val="1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时间</a:t>
            </a:r>
            <a:r>
              <a:rPr lang="en-US" altLang="en-US" sz="4400" spc="300" dirty="0">
                <a:solidFill>
                  <a:schemeClr val="bg2">
                    <a:lumMod val="1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r>
              <a:rPr lang="zh-CN" altLang="en-US" sz="4400" spc="300" dirty="0">
                <a:solidFill>
                  <a:schemeClr val="bg2">
                    <a:lumMod val="1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方正兰亭黑简体</a:t>
            </a:r>
            <a:r>
              <a:rPr lang="en-US" altLang="zh-CN" sz="4400" spc="300" dirty="0">
                <a:solidFill>
                  <a:schemeClr val="bg2">
                    <a:lumMod val="1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44</a:t>
            </a:r>
            <a:endParaRPr lang="zh-CN" altLang="en-US" sz="4400" spc="300" dirty="0">
              <a:solidFill>
                <a:schemeClr val="bg2">
                  <a:lumMod val="10000"/>
                </a:schemeClr>
              </a:solidFill>
              <a:latin typeface="冬青黑体简体中文 W3" panose="020B0300000000000000" pitchFamily="34" charset="-128"/>
              <a:ea typeface="冬青黑体简体中文 W3" panose="020B0300000000000000" pitchFamily="34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8" y="799083"/>
            <a:ext cx="2637916" cy="62614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7" name="图片 6" descr="矢量智能对象333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58488" y="455141"/>
            <a:ext cx="3990071" cy="1188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48559" y="649885"/>
            <a:ext cx="762000" cy="68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8" y="799083"/>
            <a:ext cx="2637916" cy="62614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Shape 141"/>
          <p:cNvSpPr/>
          <p:nvPr userDrawn="1"/>
        </p:nvSpPr>
        <p:spPr>
          <a:xfrm>
            <a:off x="18996191" y="12954615"/>
            <a:ext cx="7908925" cy="1372870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3800"/>
            </a:pPr>
            <a:r>
              <a:rPr lang="zh-CN" altLang="en-US" sz="32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rPr>
              <a:t>一直在前  却一心向前</a:t>
            </a:r>
            <a:endParaRPr lang="en-US" altLang="en-US" sz="32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方正兰亭黑简体" panose="02000000000000000000" pitchFamily="2" charset="-122"/>
            </a:endParaRPr>
          </a:p>
          <a:p>
            <a:pPr algn="l">
              <a:defRPr sz="3800"/>
            </a:pPr>
            <a:endParaRPr lang="en-US" altLang="zh-CN" sz="2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方正兰亭黑简体" panose="02000000000000000000" pitchFamily="2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方正兰亭黑简体" panose="02000000000000000000" pitchFamily="2" charset="-122"/>
            </a:endParaRPr>
          </a:p>
        </p:txBody>
      </p:sp>
      <p:sp>
        <p:nvSpPr>
          <p:cNvPr id="7" name="Shape 141"/>
          <p:cNvSpPr/>
          <p:nvPr userDrawn="1"/>
        </p:nvSpPr>
        <p:spPr>
          <a:xfrm>
            <a:off x="18303001" y="12908842"/>
            <a:ext cx="7908925" cy="1436931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3800"/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rPr>
              <a:t>一直在前  却一心向前</a:t>
            </a:r>
            <a:endParaRPr lang="en-US" altLang="en-US" sz="2800" dirty="0">
              <a:solidFill>
                <a:schemeClr val="bg1">
                  <a:lumMod val="6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方正兰亭黑简体" panose="02000000000000000000" pitchFamily="2" charset="-122"/>
            </a:endParaRPr>
          </a:p>
          <a:p>
            <a:pPr algn="l">
              <a:defRPr sz="3800"/>
            </a:pPr>
            <a:endParaRPr lang="en-US" altLang="zh-CN" sz="2800" dirty="0">
              <a:solidFill>
                <a:schemeClr val="bg1">
                  <a:lumMod val="6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方正兰亭黑简体" panose="02000000000000000000" pitchFamily="2" charset="-122"/>
            </a:endParaRPr>
          </a:p>
          <a:p>
            <a:endParaRPr lang="en-US" altLang="zh-CN" sz="2800" dirty="0">
              <a:solidFill>
                <a:schemeClr val="bg1">
                  <a:lumMod val="6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方正兰亭黑简体" panose="02000000000000000000" pitchFamily="2" charset="-122"/>
            </a:endParaRPr>
          </a:p>
        </p:txBody>
      </p:sp>
      <p:pic>
        <p:nvPicPr>
          <p:cNvPr id="8" name="图片 7" descr="矢量智能对象333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96191" y="403117"/>
            <a:ext cx="3990071" cy="11885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48559" y="654495"/>
            <a:ext cx="762000" cy="685800"/>
          </a:xfrm>
          <a:prstGeom prst="rect">
            <a:avLst/>
          </a:prstGeom>
        </p:spPr>
      </p:pic>
      <p:sp>
        <p:nvSpPr>
          <p:cNvPr id="11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6640770" y="644063"/>
            <a:ext cx="11098212" cy="1041400"/>
          </a:xfrm>
        </p:spPr>
        <p:txBody>
          <a:bodyPr lIns="0" tIns="0" rIns="0" bIns="0" anchor="ctr" anchorCtr="1">
            <a:normAutofit/>
          </a:bodyPr>
          <a:lstStyle>
            <a:lvl1pPr marL="0" marR="0" indent="0" algn="ctr" defTabSz="821055" rtl="0" eaLnBrk="1" fontAlgn="auto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None/>
              <a:defRPr sz="3800" b="1">
                <a:latin typeface="FZLanTingHeiS-EL-GB" panose="02000000000000000000" pitchFamily="2" charset="-122"/>
                <a:ea typeface="FZLanTingHeiS-EL-GB" panose="02000000000000000000" pitchFamily="2" charset="-122"/>
              </a:defRPr>
            </a:lvl1pPr>
          </a:lstStyle>
          <a:p>
            <a:pPr marL="0" marR="0" lvl="0" indent="0" algn="l" defTabSz="821055" rtl="0" eaLnBrk="1" fontAlgn="auto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None/>
              <a:defRPr/>
            </a:pPr>
            <a:r>
              <a:rPr lang="zh-CN" altLang="en-US" sz="3800" dirty="0">
                <a:latin typeface="FZLanTingHeiS-EL-GB" panose="02000000000000000000" pitchFamily="2" charset="-122"/>
                <a:ea typeface="FZLanTingHeiS-EL-GB" panose="02000000000000000000" pitchFamily="2" charset="-122"/>
                <a:cs typeface="方正兰亭黑简体" panose="02000000000000000000" pitchFamily="2" charset="-122"/>
              </a:rPr>
              <a:t>标题方正兰亭纤黑简体</a:t>
            </a:r>
            <a:r>
              <a:rPr lang="en-US" altLang="en-US" sz="3800" dirty="0">
                <a:latin typeface="FZLanTingHeiS-EL-GB" panose="02000000000000000000" pitchFamily="2" charset="-122"/>
                <a:ea typeface="FZLanTingHeiS-EL-GB" panose="02000000000000000000" pitchFamily="2" charset="-122"/>
                <a:cs typeface="方正兰亭黑简体" panose="02000000000000000000" pitchFamily="2" charset="-122"/>
              </a:rPr>
              <a:t>38</a:t>
            </a:r>
            <a:endParaRPr lang="en-US" altLang="en-US" sz="3800" dirty="0">
              <a:latin typeface="FZLanTingHeiS-EL-GB" panose="02000000000000000000" pitchFamily="2" charset="-122"/>
              <a:ea typeface="FZLanTingHeiS-EL-GB" panose="02000000000000000000" pitchFamily="2" charset="-122"/>
              <a:cs typeface="方正兰亭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21608143" y="12959238"/>
            <a:ext cx="2775857" cy="51360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75B52D4-3559-764D-A317-0437D938A110}" type="slidenum">
              <a:rPr kumimoji="0" lang="zh-CN" altLang="en-US" sz="24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ZLanTingHeiS-EL-GB" panose="02000000000000000000" pitchFamily="2" charset="-122"/>
                <a:ea typeface="FZLanTingHeiS-EL-GB" panose="02000000000000000000" pitchFamily="2" charset="-122"/>
                <a:cs typeface="+mn-cs"/>
                <a:sym typeface="Helvetica Light"/>
              </a:rPr>
            </a:fld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ZLanTingHeiS-EL-GB" panose="02000000000000000000" pitchFamily="2" charset="-122"/>
                <a:ea typeface="FZLanTingHeiS-EL-GB" panose="02000000000000000000" pitchFamily="2" charset="-122"/>
                <a:cs typeface="+mn-cs"/>
                <a:sym typeface="Helvetica Light"/>
              </a:rPr>
              <a:t>/15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ZLanTingHeiS-EL-GB" panose="02000000000000000000" pitchFamily="2" charset="-122"/>
              <a:ea typeface="FZLanTingHeiS-EL-GB" panose="02000000000000000000" pitchFamily="2" charset="-122"/>
              <a:cs typeface="+mn-cs"/>
              <a:sym typeface="Helvetica Light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8" y="799083"/>
            <a:ext cx="2637916" cy="62614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1" name="图片 10" descr="矢量智能对象333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7450" y="4457700"/>
            <a:ext cx="12974320" cy="3865245"/>
          </a:xfrm>
          <a:prstGeom prst="rect">
            <a:avLst/>
          </a:prstGeom>
        </p:spPr>
      </p:pic>
      <p:sp>
        <p:nvSpPr>
          <p:cNvPr id="12" name="Shape 141"/>
          <p:cNvSpPr/>
          <p:nvPr userDrawn="1"/>
        </p:nvSpPr>
        <p:spPr>
          <a:xfrm>
            <a:off x="18303001" y="12908842"/>
            <a:ext cx="7908925" cy="1436931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3800"/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方正兰亭黑简体" panose="02000000000000000000" pitchFamily="2" charset="-122"/>
              </a:rPr>
              <a:t>一直在前  却一心向前</a:t>
            </a:r>
            <a:endParaRPr lang="en-US" altLang="en-US" sz="2800" dirty="0">
              <a:solidFill>
                <a:schemeClr val="bg1">
                  <a:lumMod val="6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方正兰亭黑简体" panose="02000000000000000000" pitchFamily="2" charset="-122"/>
            </a:endParaRPr>
          </a:p>
          <a:p>
            <a:pPr algn="l">
              <a:defRPr sz="3800"/>
            </a:pPr>
            <a:endParaRPr lang="en-US" altLang="zh-CN" sz="2800" dirty="0">
              <a:solidFill>
                <a:schemeClr val="bg1">
                  <a:lumMod val="6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方正兰亭黑简体" panose="02000000000000000000" pitchFamily="2" charset="-122"/>
            </a:endParaRPr>
          </a:p>
          <a:p>
            <a:endParaRPr lang="en-US" altLang="zh-CN" sz="2800" dirty="0">
              <a:solidFill>
                <a:schemeClr val="bg1">
                  <a:lumMod val="6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方正兰亭黑简体" panose="020000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8" y="799083"/>
            <a:ext cx="2637916" cy="62614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4730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5" name="椭圆 4"/>
          <p:cNvSpPr/>
          <p:nvPr userDrawn="1"/>
        </p:nvSpPr>
        <p:spPr>
          <a:xfrm>
            <a:off x="11935814" y="-35008457"/>
            <a:ext cx="45719" cy="391886"/>
          </a:xfrm>
          <a:prstGeom prst="ellipse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-62832343" y="7445838"/>
            <a:ext cx="36000" cy="36000"/>
          </a:xfrm>
          <a:prstGeom prst="ellipse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2430327" y="46242515"/>
            <a:ext cx="36000" cy="36000"/>
          </a:xfrm>
          <a:prstGeom prst="ellipse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85953600" y="7837719"/>
            <a:ext cx="36000" cy="36000"/>
          </a:xfrm>
          <a:prstGeom prst="ellipse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marL="0" marR="0" indent="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220" marR="0" indent="-617220" algn="l" defTabSz="821055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720" marR="0" indent="-617220" algn="l" defTabSz="821055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220" marR="0" indent="-617220" algn="l" defTabSz="821055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720" marR="0" indent="-617220" algn="l" defTabSz="821055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220" marR="0" indent="-617220" algn="l" defTabSz="821055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720" marR="0" indent="-617220" algn="l" defTabSz="821055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220" marR="0" indent="-617220" algn="l" defTabSz="821055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720" marR="0" indent="-617220" algn="l" defTabSz="821055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220" marR="0" indent="-617220" algn="l" defTabSz="821055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547303" y="5605757"/>
            <a:ext cx="17981770" cy="25346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kumimoji="1" lang="zh-CN" altLang="en-US" dirty="0">
                <a:latin typeface="FZLanTingHeiS-DB-GB" panose="02000000000000000000" pitchFamily="2" charset="-122"/>
                <a:ea typeface="FZLanTingHeiS-DB-GB" panose="02000000000000000000" pitchFamily="2" charset="-122"/>
              </a:rPr>
              <a:t>比亚迪汽车金华亚通服务店</a:t>
            </a:r>
            <a:endParaRPr kumimoji="1" lang="en-US" altLang="zh-CN" dirty="0">
              <a:latin typeface="FZLanTingHeiS-DB-GB" panose="02000000000000000000" pitchFamily="2" charset="-122"/>
              <a:ea typeface="FZLanTingHeiS-DB-GB" panose="02000000000000000000" pitchFamily="2" charset="-122"/>
            </a:endParaRPr>
          </a:p>
          <a:p>
            <a:pPr>
              <a:spcBef>
                <a:spcPts val="0"/>
              </a:spcBef>
            </a:pPr>
            <a:r>
              <a:rPr kumimoji="1" lang="zh-CN" altLang="en-US" dirty="0">
                <a:latin typeface="FZLanTingHeiS-DB-GB" panose="02000000000000000000" pitchFamily="2" charset="-122"/>
                <a:ea typeface="FZLanTingHeiS-DB-GB" panose="02000000000000000000" pitchFamily="2" charset="-122"/>
              </a:rPr>
              <a:t>         招生简介</a:t>
            </a:r>
            <a:endParaRPr kumimoji="1" lang="zh-CN" altLang="en-US" dirty="0">
              <a:latin typeface="FZLanTingHeiS-DB-GB" panose="02000000000000000000" pitchFamily="2" charset="-122"/>
              <a:ea typeface="FZLanTingHeiS-DB-GB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5193793" y="5631873"/>
            <a:ext cx="230262" cy="4052454"/>
          </a:xfrm>
          <a:prstGeom prst="rect">
            <a:avLst/>
          </a:prstGeom>
          <a:solidFill>
            <a:schemeClr val="tx1">
              <a:alpha val="18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642675" y="614853"/>
            <a:ext cx="11098212" cy="1041400"/>
          </a:xfrm>
        </p:spPr>
        <p:txBody>
          <a:bodyPr/>
          <a:lstStyle/>
          <a:p>
            <a:r>
              <a:rPr kumimoji="1" lang="zh-CN" altLang="en-US" dirty="0"/>
              <a:t>公司简介</a:t>
            </a:r>
            <a:endParaRPr kumimoji="1" lang="zh-CN" alt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33143" y="2428091"/>
            <a:ext cx="9716086" cy="6170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800" dirty="0"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图片区域</a:t>
            </a:r>
            <a:endParaRPr lang="zh-CN" altLang="en-US" sz="3800" dirty="0">
              <a:latin typeface="FZLanTingHeiS-R-GB" panose="02000000000000000000" pitchFamily="2" charset="-122"/>
              <a:ea typeface="FZLanTingHeiS-R-GB" panose="02000000000000000000" pitchFamily="2" charset="-122"/>
              <a:cs typeface="黑体" panose="02010609060101010101" charset="-122"/>
            </a:endParaRPr>
          </a:p>
          <a:p>
            <a:pPr algn="ctr"/>
            <a:r>
              <a:rPr lang="zh-CN" altLang="en-US" sz="3800" dirty="0">
                <a:solidFill>
                  <a:srgbClr val="FF3300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所有图片需要压缩</a:t>
            </a:r>
            <a:endParaRPr lang="zh-CN" altLang="en-US" sz="3800" dirty="0">
              <a:solidFill>
                <a:srgbClr val="FF3300"/>
              </a:solidFill>
              <a:latin typeface="FZLanTingHeiS-R-GB" panose="02000000000000000000" pitchFamily="2" charset="-122"/>
              <a:ea typeface="FZLanTingHeiS-R-GB" panose="02000000000000000000" pitchFamily="2" charset="-122"/>
              <a:cs typeface="黑体" panose="02010609060101010101" charset="-122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1231142" y="2428091"/>
            <a:ext cx="0" cy="65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 wrap="none"/>
          <a:lstStyle/>
          <a:p>
            <a:endParaRPr lang="zh-CN" altLang="en-US" sz="3800">
              <a:latin typeface="FZLanTingHeiS-R-GB" panose="02000000000000000000" pitchFamily="2" charset="-122"/>
              <a:ea typeface="FZLanTingHeiS-R-GB" panose="02000000000000000000" pitchFamily="2" charset="-122"/>
              <a:cs typeface="黑体" panose="02010609060101010101" charset="-122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086699" y="8974928"/>
            <a:ext cx="1014444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 wrap="none"/>
          <a:lstStyle/>
          <a:p>
            <a:endParaRPr lang="zh-CN" altLang="en-US" sz="3800">
              <a:latin typeface="FZLanTingHeiS-R-GB" panose="02000000000000000000" pitchFamily="2" charset="-122"/>
              <a:ea typeface="FZLanTingHeiS-R-GB" panose="02000000000000000000" pitchFamily="2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513185" y="2338070"/>
            <a:ext cx="11002645" cy="94716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    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金华亚通汽车销售有限公司，位于金华市仙桥汽车城</a:t>
            </a:r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8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号地块，注册资金</a:t>
            </a:r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1000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万元，交通便捷，公司本部有员工</a:t>
            </a:r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45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名。公司</a:t>
            </a:r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2008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年</a:t>
            </a:r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4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月取得比亚迪汽车有限公司正式授权，全权负责比亚迪汽车有限公司旗下：秦</a:t>
            </a:r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.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唐</a:t>
            </a:r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.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宋</a:t>
            </a:r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.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元</a:t>
            </a:r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.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等系列车型的产品推广</a:t>
            </a:r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.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销售以及售后服务工作</a:t>
            </a:r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.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公司以人为本</a:t>
            </a:r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.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创造三个喜悦为宗旨。以推广比亚迪汽车平牌，提升服务质量，完善售后服务网络，拓展销售服务市场为使命。公司成立以来，大胆创新，开拓进取，取得顾客肯定和认可，树立了良好的社会声誉，促进了公司的飞速发展。并逐步建立了义乌，永康，东阳，绍兴，衢州等比亚迪</a:t>
            </a:r>
            <a:r>
              <a:rPr kumimoji="1" lang="en-US" altLang="zh-CN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4S</a:t>
            </a:r>
            <a:r>
              <a:rPr kumimoji="1" lang="zh-CN" altLang="en-US" sz="3800" dirty="0">
                <a:latin typeface="FZLanTingHeiS-R-GB" panose="02000000000000000000" pitchFamily="2" charset="-122"/>
                <a:ea typeface="宋体" panose="02010600030101010101" pitchFamily="2" charset="-122"/>
                <a:cs typeface="黑体" panose="02010609060101010101" charset="-122"/>
              </a:rPr>
              <a:t>店为主导的金华亚通集团。</a:t>
            </a:r>
            <a:endParaRPr kumimoji="1" lang="zh-CN" altLang="en-US" sz="3800" dirty="0">
              <a:latin typeface="FZLanTingHeiS-R-GB" panose="02000000000000000000" pitchFamily="2" charset="-122"/>
              <a:ea typeface="宋体" panose="02010600030101010101" pitchFamily="2" charset="-122"/>
              <a:cs typeface="黑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2000885"/>
            <a:ext cx="11050905" cy="10287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49759" y="2316128"/>
            <a:ext cx="9804881" cy="749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800"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图片</a:t>
            </a:r>
            <a:endParaRPr lang="zh-CN" altLang="en-US" sz="3800" dirty="0">
              <a:latin typeface="FZLanTingHeiS-R-GB" panose="02000000000000000000" pitchFamily="2" charset="-122"/>
              <a:ea typeface="FZLanTingHeiS-R-GB" panose="02000000000000000000" pitchFamily="2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33730" y="2193925"/>
            <a:ext cx="10405110" cy="103339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762000"/>
            <a:r>
              <a:rPr kumimoji="1" lang="en-US" sz="5400" dirty="0"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  <a:sym typeface="+mn-ea"/>
              </a:rPr>
              <a:t>    2018</a:t>
            </a:r>
            <a:r>
              <a:rPr kumimoji="1" lang="zh-CN" altLang="en-US" sz="5400" dirty="0"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  <a:sym typeface="+mn-ea"/>
              </a:rPr>
              <a:t>年</a:t>
            </a:r>
            <a:r>
              <a:rPr kumimoji="1" lang="en-US" altLang="zh-CN" sz="5400" dirty="0"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  <a:sym typeface="+mn-ea"/>
              </a:rPr>
              <a:t>10</a:t>
            </a:r>
            <a:r>
              <a:rPr kumimoji="1" lang="zh-CN" altLang="en-US" sz="5400" dirty="0"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  <a:sym typeface="+mn-ea"/>
              </a:rPr>
              <a:t>月</a:t>
            </a:r>
            <a:r>
              <a:rPr kumimoji="1" lang="en-US" altLang="zh-CN" sz="5400" dirty="0"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  <a:sym typeface="+mn-ea"/>
              </a:rPr>
              <a:t>13</a:t>
            </a:r>
            <a:r>
              <a:rPr kumimoji="1" lang="zh-CN" altLang="en-US" sz="5400" dirty="0"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  <a:sym typeface="+mn-ea"/>
              </a:rPr>
              <a:t>日金华亚通新形象店开业，比亚迪总经理赵长江先生给金华地区王朝新能源车主俱乐部授旗</a:t>
            </a:r>
            <a:endParaRPr lang="zh-CN" altLang="en-US" sz="5400" b="0" i="0" u="none" strike="noStrike">
              <a:solidFill>
                <a:srgbClr val="000000"/>
              </a:solidFill>
              <a:effectLst/>
              <a:latin typeface="宋体" panose="02010600030101010101" pitchFamily="2" charset="-122"/>
              <a:ea typeface="方正兰亭黑简体"/>
            </a:endParaRPr>
          </a:p>
          <a:p>
            <a:pPr marL="762000"/>
            <a:endParaRPr lang="en-US" altLang="zh-CN" sz="5400" dirty="0">
              <a:solidFill>
                <a:srgbClr val="FF3300"/>
              </a:solidFill>
              <a:latin typeface="FZLanTingHeiS-R-GB" panose="02000000000000000000" pitchFamily="2" charset="-122"/>
              <a:ea typeface="FZLanTingHeiS-R-GB" panose="02000000000000000000" pitchFamily="2" charset="-122"/>
              <a:cs typeface="微软雅黑" panose="020B0503020204020204" charset="-122"/>
            </a:endParaRPr>
          </a:p>
          <a:p>
            <a:pPr marL="762000"/>
            <a:r>
              <a:rPr lang="zh-CN" altLang="en-US" sz="3800" dirty="0">
                <a:solidFill>
                  <a:srgbClr val="FF3300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微软雅黑" panose="020B0503020204020204" charset="-122"/>
              </a:rPr>
              <a:t> </a:t>
            </a:r>
            <a:endParaRPr lang="en-US" altLang="zh-CN" sz="3800" dirty="0">
              <a:solidFill>
                <a:srgbClr val="FF3300"/>
              </a:solidFill>
              <a:latin typeface="FZLanTingHeiS-R-GB" panose="02000000000000000000" pitchFamily="2" charset="-122"/>
              <a:ea typeface="FZLanTingHeiS-R-GB" panose="02000000000000000000" pitchFamily="2" charset="-122"/>
              <a:cs typeface="微软雅黑" panose="020B0503020204020204" charset="-122"/>
            </a:endParaRPr>
          </a:p>
          <a:p>
            <a:pPr algn="ctr"/>
            <a:endParaRPr kumimoji="1" lang="en-US" altLang="zh-CN" sz="3800" dirty="0">
              <a:latin typeface="FZLanTingHeiS-R-GB" panose="02000000000000000000" pitchFamily="2" charset="-122"/>
              <a:ea typeface="FZLanTingHeiS-R-GB" panose="02000000000000000000" pitchFamily="2" charset="-122"/>
              <a:cs typeface="黑体" panose="02010609060101010101" charset="-122"/>
            </a:endParaRPr>
          </a:p>
          <a:p>
            <a:pPr algn="ctr"/>
            <a:endParaRPr kumimoji="1" lang="en-US" altLang="zh-CN" sz="3800" dirty="0">
              <a:latin typeface="FZLanTingHeiS-R-GB" panose="02000000000000000000" pitchFamily="2" charset="-122"/>
              <a:ea typeface="FZLanTingHeiS-R-GB" panose="02000000000000000000" pitchFamily="2" charset="-122"/>
              <a:cs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605" y="2193925"/>
            <a:ext cx="12084685" cy="94278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招聘岗位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256790" y="9414510"/>
            <a:ext cx="198405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招聘要求：</a:t>
            </a:r>
            <a:endParaRPr kumimoji="1" lang="zh-C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ZLanTingHeiS-R-GB" panose="02000000000000000000" pitchFamily="2" charset="-122"/>
              <a:ea typeface="FZLanTingHeiS-R-GB" panose="02000000000000000000" pitchFamily="2" charset="-122"/>
              <a:cs typeface="黑体" panose="02010609060101010101" charset="-122"/>
            </a:endParaRPr>
          </a:p>
          <a:p>
            <a:pPr algn="l"/>
            <a:r>
              <a:rPr kumimoji="1" lang="en-US" altLang="zh-CN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1.</a:t>
            </a:r>
            <a:r>
              <a:rPr kumimoji="1" lang="zh-C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招聘岗位必须为浙江交通技师学院应届实习生</a:t>
            </a:r>
            <a:endParaRPr kumimoji="1" lang="zh-C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ZLanTingHeiS-R-GB" panose="02000000000000000000" pitchFamily="2" charset="-122"/>
              <a:ea typeface="FZLanTingHeiS-R-GB" panose="02000000000000000000" pitchFamily="2" charset="-122"/>
              <a:cs typeface="黑体" panose="02010609060101010101" charset="-122"/>
            </a:endParaRPr>
          </a:p>
          <a:p>
            <a:pPr algn="l"/>
            <a:r>
              <a:rPr kumimoji="1" lang="en-US" altLang="zh-CN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2.</a:t>
            </a:r>
            <a:r>
              <a:rPr kumimoji="1" lang="zh-C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机电及钣金技师实习期间通过我店考核后，待遇实行</a:t>
            </a:r>
            <a:r>
              <a:rPr kumimoji="1" lang="en-US" altLang="zh-CN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1200+</a:t>
            </a:r>
            <a:r>
              <a:rPr kumimoji="1" lang="zh-C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提成，实习期满后我公司将安排员工到比亚迪公   司进一步认证提升</a:t>
            </a:r>
            <a:endParaRPr kumimoji="1" lang="zh-C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ZLanTingHeiS-R-GB" panose="02000000000000000000" pitchFamily="2" charset="-122"/>
              <a:ea typeface="FZLanTingHeiS-R-GB" panose="02000000000000000000" pitchFamily="2" charset="-122"/>
              <a:cs typeface="黑体" panose="02010609060101010101" charset="-122"/>
            </a:endParaRPr>
          </a:p>
          <a:p>
            <a:pPr algn="l"/>
            <a:r>
              <a:rPr kumimoji="1" lang="en-US" altLang="zh-CN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3.</a:t>
            </a:r>
            <a:r>
              <a:rPr kumimoji="1" lang="zh-C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销售顾问实习期间通过我店考核后，待遇实行</a:t>
            </a:r>
            <a:r>
              <a:rPr kumimoji="1" lang="en-US" altLang="zh-CN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1500+</a:t>
            </a:r>
            <a:r>
              <a:rPr kumimoji="1" lang="zh-C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提成，上不封顶</a:t>
            </a:r>
            <a:endParaRPr kumimoji="1" lang="zh-C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ZLanTingHeiS-R-GB" panose="02000000000000000000" pitchFamily="2" charset="-122"/>
              <a:ea typeface="FZLanTingHeiS-R-GB" panose="02000000000000000000" pitchFamily="2" charset="-122"/>
              <a:cs typeface="黑体" panose="02010609060101010101" charset="-122"/>
            </a:endParaRPr>
          </a:p>
          <a:p>
            <a:pPr algn="l"/>
            <a:r>
              <a:rPr kumimoji="1" lang="en-US" altLang="zh-CN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4.</a:t>
            </a:r>
            <a:r>
              <a:rPr kumimoji="1" lang="zh-C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以上岗位统一实行</a:t>
            </a:r>
            <a:r>
              <a:rPr kumimoji="1" lang="en-US" altLang="zh-CN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8</a:t>
            </a:r>
            <a:r>
              <a:rPr kumimoji="1" lang="zh-C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LanTingHeiS-R-GB" panose="02000000000000000000" pitchFamily="2" charset="-122"/>
                <a:ea typeface="FZLanTingHeiS-R-GB" panose="02000000000000000000" pitchFamily="2" charset="-122"/>
                <a:cs typeface="黑体" panose="02010609060101010101" charset="-122"/>
              </a:rPr>
              <a:t>小时工作制，每周休息一天</a:t>
            </a:r>
            <a:endParaRPr kumimoji="1" lang="zh-C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ZLanTingHeiS-R-GB" panose="02000000000000000000" pitchFamily="2" charset="-122"/>
              <a:ea typeface="FZLanTingHeiS-R-GB" panose="02000000000000000000" pitchFamily="2" charset="-122"/>
              <a:cs typeface="黑体" panose="02010609060101010101" charset="-122"/>
            </a:endParaRPr>
          </a:p>
        </p:txBody>
      </p:sp>
      <p:graphicFrame>
        <p:nvGraphicFramePr>
          <p:cNvPr id="4" name="Group 60"/>
          <p:cNvGraphicFramePr/>
          <p:nvPr/>
        </p:nvGraphicFramePr>
        <p:xfrm>
          <a:off x="1257935" y="2578100"/>
          <a:ext cx="19947255" cy="5754370"/>
        </p:xfrm>
        <a:graphic>
          <a:graphicData uri="http://schemas.openxmlformats.org/drawingml/2006/table">
            <a:tbl>
              <a:tblPr/>
              <a:tblGrid>
                <a:gridCol w="2392680"/>
                <a:gridCol w="1527175"/>
                <a:gridCol w="2628900"/>
                <a:gridCol w="2690495"/>
                <a:gridCol w="2748915"/>
                <a:gridCol w="3291840"/>
                <a:gridCol w="4667250"/>
              </a:tblGrid>
              <a:tr h="11601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需求量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是否提供住宿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是否提供工作餐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是否投保意外险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实习补贴标准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备注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11607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  <a:sym typeface="+mn-ea"/>
                        </a:rPr>
                        <a:t>机电技师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</a:t>
                      </a:r>
                      <a:endParaRPr lang="en-US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  <a:sym typeface="+mn-ea"/>
                        </a:rPr>
                        <a:t>否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  <a:sym typeface="+mn-ea"/>
                        </a:rPr>
                        <a:t>是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  <a:sym typeface="+mn-ea"/>
                        </a:rPr>
                        <a:t>是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80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1200</a:t>
                      </a:r>
                      <a:endParaRPr lang="en-US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  <a:sym typeface="+mn-ea"/>
                        </a:rPr>
                        <a:t>3个月考核通过后+提成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11607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</a:rPr>
                        <a:t>钣金技师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</a:rPr>
                        <a:t>否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</a:rPr>
                        <a:t>是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</a:rPr>
                        <a:t>是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1200</a:t>
                      </a:r>
                      <a:endParaRPr lang="en-US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</a:rPr>
                        <a:t>3个月考核通过后+提成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  <a:tr h="1112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</a:rPr>
                        <a:t>销售顾问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</a:t>
                      </a:r>
                      <a:endParaRPr lang="en-US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</a:rPr>
                        <a:t>否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</a:rPr>
                        <a:t>是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</a:rPr>
                        <a:t>否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2000</a:t>
                      </a:r>
                      <a:endParaRPr lang="en-US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a typeface="微软雅黑" panose="020B0503020204020204" charset="-122"/>
                        </a:rPr>
                        <a:t>需有驾照</a:t>
                      </a: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联系方式</a:t>
            </a:r>
            <a:endParaRPr lang="zh-CN" altLang="en-US" dirty="0"/>
          </a:p>
        </p:txBody>
      </p:sp>
      <p:graphicFrame>
        <p:nvGraphicFramePr>
          <p:cNvPr id="5" name="Group 52"/>
          <p:cNvGraphicFramePr>
            <a:graphicFrameLocks noGrp="1"/>
          </p:cNvGraphicFramePr>
          <p:nvPr/>
        </p:nvGraphicFramePr>
        <p:xfrm>
          <a:off x="2581275" y="2531745"/>
          <a:ext cx="17886045" cy="74009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222355"/>
                <a:gridCol w="666369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3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800" u="none" strike="noStrike" cap="none" spc="0" normalizeH="0" baseline="0" dirty="0">
                          <a:ln>
                            <a:noFill/>
                          </a:ln>
                          <a:effectLst/>
                          <a:uFillTx/>
                        </a:rPr>
                        <a:t>联 系  人： 李新阳</a:t>
                      </a:r>
                      <a:endParaRPr kumimoji="0" lang="zh-CN" altLang="en-US" sz="3800" u="none" strike="noStrike" cap="none" spc="0" normalizeH="0" baseline="0" dirty="0">
                        <a:ln>
                          <a:noFill/>
                        </a:ln>
                        <a:effectLst/>
                        <a:uFillTx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3800" dirty="0">
                          <a:effectLst/>
                          <a:sym typeface="+mn-ea"/>
                        </a:rPr>
                        <a:t>联系电话：13735766877</a:t>
                      </a:r>
                      <a:endParaRPr kumimoji="0" lang="zh-CN" altLang="en-US" sz="3800" u="none" strike="noStrike" cap="none" spc="0" normalizeH="0" baseline="0" dirty="0">
                        <a:ln>
                          <a:noFill/>
                        </a:ln>
                        <a:effectLst/>
                        <a:uFillTx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3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联系邮箱：740432854@qq.com</a:t>
                      </a:r>
                      <a:endParaRPr kumimoji="0" lang="zh-CN" altLang="en-US" sz="3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3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地址：金华仙桥汽车城西九路8号</a:t>
                      </a:r>
                      <a:endParaRPr kumimoji="0" lang="zh-CN" altLang="en-US" sz="3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3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FZLanTingHeiS-EL-GB" panose="02000000000000000000" pitchFamily="2" charset="-122"/>
            <a:ea typeface="FZLanTingHeiS-EL-GB" panose="02000000000000000000" pitchFamily="2" charset="-122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0</TotalTime>
  <Words>685</Words>
  <Application>WPS 演示</Application>
  <PresentationFormat>自定义</PresentationFormat>
  <Paragraphs>95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30" baseType="lpstr">
      <vt:lpstr>Arial</vt:lpstr>
      <vt:lpstr>宋体</vt:lpstr>
      <vt:lpstr>Wingdings</vt:lpstr>
      <vt:lpstr>Helvetica Light</vt:lpstr>
      <vt:lpstr>FZLanTingHeiS-EL-GB</vt:lpstr>
      <vt:lpstr>FZLanTingHeiS-R-GB</vt:lpstr>
      <vt:lpstr>方正兰亭中黑简体</vt:lpstr>
      <vt:lpstr>黑体</vt:lpstr>
      <vt:lpstr>方正兰亭黑简体</vt:lpstr>
      <vt:lpstr>冬青黑体简体中文 W3</vt:lpstr>
      <vt:lpstr>Helvetica Neue</vt:lpstr>
      <vt:lpstr>FZLanTingHeiS-DB-GB</vt:lpstr>
      <vt:lpstr>FZLanTingHeiS-EL-GB</vt:lpstr>
      <vt:lpstr>Wide Latin</vt:lpstr>
      <vt:lpstr>Helvetica</vt:lpstr>
      <vt:lpstr>微软雅黑</vt:lpstr>
      <vt:lpstr>FZLanTingHeiS-R-GB</vt:lpstr>
      <vt:lpstr>Arial Unicode MS</vt:lpstr>
      <vt:lpstr>方正兰亭黑简体</vt:lpstr>
      <vt:lpstr>宋体 (正文)_x0000_</vt:lpstr>
      <vt:lpstr>Helvetica Light</vt:lpstr>
      <vt:lpstr>PMingLiU</vt:lpstr>
      <vt:lpstr>Arial Narrow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Louis Lu</dc:creator>
  <cp:lastModifiedBy>牛</cp:lastModifiedBy>
  <cp:revision>25</cp:revision>
  <dcterms:created xsi:type="dcterms:W3CDTF">2019-01-31T19:09:00Z</dcterms:created>
  <dcterms:modified xsi:type="dcterms:W3CDTF">2019-04-30T14:44:22Z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