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5" r:id="rId1"/>
  </p:sldMasterIdLst>
  <p:notesMasterIdLst>
    <p:notesMasterId r:id="rId22"/>
  </p:notesMasterIdLst>
  <p:sldIdLst>
    <p:sldId id="265" r:id="rId2"/>
    <p:sldId id="269" r:id="rId3"/>
    <p:sldId id="257" r:id="rId4"/>
    <p:sldId id="266" r:id="rId5"/>
    <p:sldId id="261" r:id="rId6"/>
    <p:sldId id="267" r:id="rId7"/>
    <p:sldId id="258" r:id="rId8"/>
    <p:sldId id="259" r:id="rId9"/>
    <p:sldId id="260" r:id="rId10"/>
    <p:sldId id="268" r:id="rId11"/>
    <p:sldId id="270" r:id="rId12"/>
    <p:sldId id="274" r:id="rId13"/>
    <p:sldId id="276" r:id="rId14"/>
    <p:sldId id="262" r:id="rId15"/>
    <p:sldId id="275" r:id="rId16"/>
    <p:sldId id="280" r:id="rId17"/>
    <p:sldId id="277" r:id="rId18"/>
    <p:sldId id="278" r:id="rId19"/>
    <p:sldId id="279" r:id="rId20"/>
    <p:sldId id="271" r:id="rId21"/>
  </p:sldIdLst>
  <p:sldSz cx="9144000" cy="6858000" type="screen4x3"/>
  <p:notesSz cx="6858000" cy="9144000"/>
  <p:custShowLst>
    <p:custShow name="自定义放映 1" id="0">
      <p:sldLst>
        <p:sld r:id="rId4"/>
        <p:sld r:id="rId6"/>
        <p:sld r:id="rId8"/>
        <p:sld r:id="rId9"/>
        <p:sld r:id="rId10"/>
        <p:sld r:id="rId15"/>
      </p:sldLst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1687D-906B-4C12-8596-7A8BD5D30E21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E63AF-EA90-4493-BFBE-4D957EE4B0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E63AF-EA90-4493-BFBE-4D957EE4B0D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-17417" y="0"/>
            <a:ext cx="917012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5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132115" y="1698172"/>
            <a:ext cx="7001688" cy="1029194"/>
          </a:xfrm>
          <a:noFill/>
        </p:spPr>
        <p:txBody>
          <a:bodyPr wrap="none" lIns="0" tIns="108000" rIns="0" bIns="0" anchor="ctr" anchorCtr="1">
            <a:noAutofit/>
          </a:bodyPr>
          <a:lstStyle>
            <a:lvl1pPr algn="ctr">
              <a:defRPr sz="4000" baseline="0">
                <a:solidFill>
                  <a:schemeClr val="tx2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 smtClean="0"/>
              <a:t>单击此处添加您的标题</a:t>
            </a:r>
            <a:endParaRPr lang="en-US" dirty="0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682235" y="2739831"/>
            <a:ext cx="3775663" cy="42138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单击此处添加副标题</a:t>
            </a:r>
          </a:p>
        </p:txBody>
      </p:sp>
      <p:grpSp>
        <p:nvGrpSpPr>
          <p:cNvPr id="6" name="组合 26"/>
          <p:cNvGrpSpPr/>
          <p:nvPr/>
        </p:nvGrpSpPr>
        <p:grpSpPr>
          <a:xfrm>
            <a:off x="-34834" y="4476216"/>
            <a:ext cx="9187543" cy="1341120"/>
            <a:chOff x="-34834" y="3962400"/>
            <a:chExt cx="9187543" cy="1341120"/>
          </a:xfrm>
        </p:grpSpPr>
        <p:sp>
          <p:nvSpPr>
            <p:cNvPr id="24" name="任意多边形 23"/>
            <p:cNvSpPr/>
            <p:nvPr userDrawn="1"/>
          </p:nvSpPr>
          <p:spPr>
            <a:xfrm>
              <a:off x="5399314" y="3962400"/>
              <a:ext cx="3753395" cy="1036320"/>
            </a:xfrm>
            <a:custGeom>
              <a:avLst/>
              <a:gdLst>
                <a:gd name="connsiteX0" fmla="*/ 0 w 3753395"/>
                <a:gd name="connsiteY0" fmla="*/ 1036320 h 1036320"/>
                <a:gd name="connsiteX1" fmla="*/ 3753395 w 3753395"/>
                <a:gd name="connsiteY1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3395" h="1036320">
                  <a:moveTo>
                    <a:pt x="0" y="1036320"/>
                  </a:moveTo>
                  <a:lnTo>
                    <a:pt x="3753395" y="0"/>
                  </a:lnTo>
                </a:path>
              </a:pathLst>
            </a:cu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6" name="任意多边形 25"/>
            <p:cNvSpPr/>
            <p:nvPr userDrawn="1"/>
          </p:nvSpPr>
          <p:spPr>
            <a:xfrm>
              <a:off x="0" y="4312856"/>
              <a:ext cx="1793968" cy="982724"/>
            </a:xfrm>
            <a:custGeom>
              <a:avLst/>
              <a:gdLst>
                <a:gd name="connsiteX0" fmla="*/ 0 w 1724298"/>
                <a:gd name="connsiteY0" fmla="*/ 0 h 982724"/>
                <a:gd name="connsiteX1" fmla="*/ 1146700 w 1724298"/>
                <a:gd name="connsiteY1" fmla="*/ 285270 h 982724"/>
                <a:gd name="connsiteX2" fmla="*/ 1724298 w 1724298"/>
                <a:gd name="connsiteY2" fmla="*/ 145933 h 982724"/>
                <a:gd name="connsiteX3" fmla="*/ 0 w 1724298"/>
                <a:gd name="connsiteY3" fmla="*/ 982724 h 98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298" h="982724">
                  <a:moveTo>
                    <a:pt x="0" y="0"/>
                  </a:moveTo>
                  <a:lnTo>
                    <a:pt x="1146700" y="285270"/>
                  </a:lnTo>
                  <a:lnTo>
                    <a:pt x="1724298" y="145933"/>
                  </a:lnTo>
                  <a:lnTo>
                    <a:pt x="0" y="9827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 userDrawn="1"/>
          </p:nvSpPr>
          <p:spPr>
            <a:xfrm>
              <a:off x="-34834" y="4119154"/>
              <a:ext cx="3213463" cy="1184366"/>
            </a:xfrm>
            <a:custGeom>
              <a:avLst/>
              <a:gdLst>
                <a:gd name="connsiteX0" fmla="*/ 0 w 3213463"/>
                <a:gd name="connsiteY0" fmla="*/ 1184366 h 1184366"/>
                <a:gd name="connsiteX1" fmla="*/ 3213463 w 3213463"/>
                <a:gd name="connsiteY1" fmla="*/ 209006 h 1184366"/>
                <a:gd name="connsiteX2" fmla="*/ 2473234 w 3213463"/>
                <a:gd name="connsiteY2" fmla="*/ 0 h 1184366"/>
                <a:gd name="connsiteX3" fmla="*/ 0 w 3213463"/>
                <a:gd name="connsiteY3" fmla="*/ 1184366 h 118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3463" h="1184366">
                  <a:moveTo>
                    <a:pt x="0" y="1184366"/>
                  </a:moveTo>
                  <a:lnTo>
                    <a:pt x="3213463" y="209006"/>
                  </a:lnTo>
                  <a:lnTo>
                    <a:pt x="2473234" y="0"/>
                  </a:lnTo>
                  <a:lnTo>
                    <a:pt x="0" y="118436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 userDrawn="1"/>
          </p:nvSpPr>
          <p:spPr>
            <a:xfrm>
              <a:off x="2429692" y="4110446"/>
              <a:ext cx="6496594" cy="1140823"/>
            </a:xfrm>
            <a:custGeom>
              <a:avLst/>
              <a:gdLst>
                <a:gd name="connsiteX0" fmla="*/ 0 w 6487886"/>
                <a:gd name="connsiteY0" fmla="*/ 0 h 1158240"/>
                <a:gd name="connsiteX1" fmla="*/ 4110446 w 6487886"/>
                <a:gd name="connsiteY1" fmla="*/ 1158240 h 1158240"/>
                <a:gd name="connsiteX2" fmla="*/ 6487886 w 6487886"/>
                <a:gd name="connsiteY2" fmla="*/ 557348 h 1158240"/>
                <a:gd name="connsiteX3" fmla="*/ 2098766 w 6487886"/>
                <a:gd name="connsiteY3" fmla="*/ 17417 h 1158240"/>
                <a:gd name="connsiteX4" fmla="*/ 0 w 6487886"/>
                <a:gd name="connsiteY4" fmla="*/ 0 h 1158240"/>
                <a:gd name="connsiteX0" fmla="*/ 0 w 6496594"/>
                <a:gd name="connsiteY0" fmla="*/ 8708 h 1140823"/>
                <a:gd name="connsiteX1" fmla="*/ 4119154 w 6496594"/>
                <a:gd name="connsiteY1" fmla="*/ 1140823 h 1140823"/>
                <a:gd name="connsiteX2" fmla="*/ 6496594 w 6496594"/>
                <a:gd name="connsiteY2" fmla="*/ 539931 h 1140823"/>
                <a:gd name="connsiteX3" fmla="*/ 2107474 w 6496594"/>
                <a:gd name="connsiteY3" fmla="*/ 0 h 1140823"/>
                <a:gd name="connsiteX4" fmla="*/ 0 w 6496594"/>
                <a:gd name="connsiteY4" fmla="*/ 8708 h 114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6594" h="1140823">
                  <a:moveTo>
                    <a:pt x="0" y="8708"/>
                  </a:moveTo>
                  <a:lnTo>
                    <a:pt x="4119154" y="1140823"/>
                  </a:lnTo>
                  <a:lnTo>
                    <a:pt x="6496594" y="539931"/>
                  </a:lnTo>
                  <a:lnTo>
                    <a:pt x="2107474" y="0"/>
                  </a:lnTo>
                  <a:lnTo>
                    <a:pt x="0" y="87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 userDrawn="1"/>
          </p:nvSpPr>
          <p:spPr>
            <a:xfrm>
              <a:off x="6635931" y="4554581"/>
              <a:ext cx="2516778" cy="670560"/>
            </a:xfrm>
            <a:custGeom>
              <a:avLst/>
              <a:gdLst>
                <a:gd name="connsiteX0" fmla="*/ 0 w 2516778"/>
                <a:gd name="connsiteY0" fmla="*/ 670560 h 670560"/>
                <a:gd name="connsiteX1" fmla="*/ 2516778 w 2516778"/>
                <a:gd name="connsiteY1" fmla="*/ 322217 h 670560"/>
                <a:gd name="connsiteX2" fmla="*/ 2499360 w 2516778"/>
                <a:gd name="connsiteY2" fmla="*/ 0 h 670560"/>
                <a:gd name="connsiteX3" fmla="*/ 0 w 2516778"/>
                <a:gd name="connsiteY3" fmla="*/ 67056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6778" h="670560">
                  <a:moveTo>
                    <a:pt x="0" y="670560"/>
                  </a:moveTo>
                  <a:lnTo>
                    <a:pt x="2516778" y="322217"/>
                  </a:lnTo>
                  <a:lnTo>
                    <a:pt x="2499360" y="0"/>
                  </a:lnTo>
                  <a:lnTo>
                    <a:pt x="0" y="6705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 userDrawn="1"/>
          </p:nvSpPr>
          <p:spPr>
            <a:xfrm>
              <a:off x="1010194" y="3979817"/>
              <a:ext cx="8125097" cy="1271452"/>
            </a:xfrm>
            <a:custGeom>
              <a:avLst/>
              <a:gdLst>
                <a:gd name="connsiteX0" fmla="*/ 0 w 8125097"/>
                <a:gd name="connsiteY0" fmla="*/ 600892 h 1271452"/>
                <a:gd name="connsiteX1" fmla="*/ 992777 w 8125097"/>
                <a:gd name="connsiteY1" fmla="*/ 0 h 1271452"/>
                <a:gd name="connsiteX2" fmla="*/ 5155475 w 8125097"/>
                <a:gd name="connsiteY2" fmla="*/ 1271452 h 1271452"/>
                <a:gd name="connsiteX3" fmla="*/ 8125097 w 8125097"/>
                <a:gd name="connsiteY3" fmla="*/ 365760 h 12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5097" h="1271452">
                  <a:moveTo>
                    <a:pt x="0" y="600892"/>
                  </a:moveTo>
                  <a:lnTo>
                    <a:pt x="992777" y="0"/>
                  </a:lnTo>
                  <a:lnTo>
                    <a:pt x="5155475" y="1271452"/>
                  </a:lnTo>
                  <a:lnTo>
                    <a:pt x="8125097" y="365760"/>
                  </a:lnTo>
                </a:path>
              </a:pathLst>
            </a:cu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 userDrawn="1"/>
          </p:nvSpPr>
          <p:spPr>
            <a:xfrm>
              <a:off x="2002973" y="4685212"/>
              <a:ext cx="3431836" cy="304800"/>
            </a:xfrm>
            <a:custGeom>
              <a:avLst/>
              <a:gdLst>
                <a:gd name="connsiteX0" fmla="*/ 0 w 7019109"/>
                <a:gd name="connsiteY0" fmla="*/ 722811 h 1027611"/>
                <a:gd name="connsiteX1" fmla="*/ 3352800 w 7019109"/>
                <a:gd name="connsiteY1" fmla="*/ 1027611 h 1027611"/>
                <a:gd name="connsiteX2" fmla="*/ 7019109 w 7019109"/>
                <a:gd name="connsiteY2" fmla="*/ 0 h 1027611"/>
                <a:gd name="connsiteX0" fmla="*/ 0 w 3352800"/>
                <a:gd name="connsiteY0" fmla="*/ 0 h 304800"/>
                <a:gd name="connsiteX1" fmla="*/ 3352800 w 3352800"/>
                <a:gd name="connsiteY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2800" h="304800">
                  <a:moveTo>
                    <a:pt x="0" y="0"/>
                  </a:moveTo>
                  <a:lnTo>
                    <a:pt x="3352800" y="304800"/>
                  </a:lnTo>
                </a:path>
              </a:pathLst>
            </a:cu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1657035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49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793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1133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61554" y="957622"/>
            <a:ext cx="8177349" cy="5450981"/>
          </a:xfrm>
        </p:spPr>
        <p:txBody>
          <a:bodyPr/>
          <a:lstStyle>
            <a:lvl2pPr marL="355600" indent="-177800">
              <a:buFont typeface="幼圆" panose="02010509060101010101" pitchFamily="49" charset="-122"/>
              <a:buChar char=" "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1007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" y="0"/>
            <a:ext cx="915270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5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0" y="2610725"/>
            <a:ext cx="9144000" cy="1045038"/>
            <a:chOff x="0" y="130619"/>
            <a:chExt cx="9144000" cy="722817"/>
          </a:xfrm>
        </p:grpSpPr>
        <p:sp>
          <p:nvSpPr>
            <p:cNvPr id="7" name="任意多边形 6"/>
            <p:cNvSpPr/>
            <p:nvPr userDrawn="1"/>
          </p:nvSpPr>
          <p:spPr>
            <a:xfrm>
              <a:off x="6871063" y="313500"/>
              <a:ext cx="2272937" cy="539609"/>
            </a:xfrm>
            <a:custGeom>
              <a:avLst/>
              <a:gdLst>
                <a:gd name="connsiteX0" fmla="*/ 0 w 2272937"/>
                <a:gd name="connsiteY0" fmla="*/ 478971 h 478971"/>
                <a:gd name="connsiteX1" fmla="*/ 2272937 w 2272937"/>
                <a:gd name="connsiteY1" fmla="*/ 478971 h 478971"/>
                <a:gd name="connsiteX2" fmla="*/ 2272937 w 2272937"/>
                <a:gd name="connsiteY2" fmla="*/ 0 h 478971"/>
                <a:gd name="connsiteX3" fmla="*/ 1271452 w 2272937"/>
                <a:gd name="connsiteY3" fmla="*/ 0 h 478971"/>
                <a:gd name="connsiteX4" fmla="*/ 17417 w 2272937"/>
                <a:gd name="connsiteY4" fmla="*/ 0 h 478971"/>
                <a:gd name="connsiteX5" fmla="*/ 0 w 2272937"/>
                <a:gd name="connsiteY5" fmla="*/ 478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2937" h="478971">
                  <a:moveTo>
                    <a:pt x="0" y="478971"/>
                  </a:moveTo>
                  <a:lnTo>
                    <a:pt x="2272937" y="478971"/>
                  </a:lnTo>
                  <a:lnTo>
                    <a:pt x="2272937" y="0"/>
                  </a:lnTo>
                  <a:lnTo>
                    <a:pt x="1271452" y="0"/>
                  </a:lnTo>
                  <a:lnTo>
                    <a:pt x="17417" y="0"/>
                  </a:lnTo>
                  <a:lnTo>
                    <a:pt x="0" y="4789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0" y="130619"/>
              <a:ext cx="8125098" cy="566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 userDrawn="1"/>
          </p:nvSpPr>
          <p:spPr>
            <a:xfrm>
              <a:off x="6836229" y="696682"/>
              <a:ext cx="1306285" cy="156754"/>
            </a:xfrm>
            <a:custGeom>
              <a:avLst/>
              <a:gdLst>
                <a:gd name="connsiteX0" fmla="*/ 0 w 1306285"/>
                <a:gd name="connsiteY0" fmla="*/ 0 h 156754"/>
                <a:gd name="connsiteX1" fmla="*/ 1306285 w 1306285"/>
                <a:gd name="connsiteY1" fmla="*/ 0 h 156754"/>
                <a:gd name="connsiteX2" fmla="*/ 17417 w 1306285"/>
                <a:gd name="connsiteY2" fmla="*/ 156754 h 156754"/>
                <a:gd name="connsiteX3" fmla="*/ 0 w 1306285"/>
                <a:gd name="connsiteY3" fmla="*/ 0 h 15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6285" h="156754">
                  <a:moveTo>
                    <a:pt x="0" y="0"/>
                  </a:moveTo>
                  <a:lnTo>
                    <a:pt x="1306285" y="0"/>
                  </a:lnTo>
                  <a:lnTo>
                    <a:pt x="17417" y="15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715594" y="2601888"/>
            <a:ext cx="5584506" cy="759708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 smtClean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713420" y="3494362"/>
            <a:ext cx="5236026" cy="399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单击此处添加副标题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6125" y="908984"/>
            <a:ext cx="1691489" cy="3932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just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None/>
              <a:defRPr sz="23900" i="1" baseline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askerville Old Face" panose="02020602080505020303" pitchFamily="18" charset="0"/>
                <a:ea typeface="微软雅黑" panose="020B0503020204020204" pitchFamily="34" charset="-122"/>
              </a:defRPr>
            </a:lvl1pPr>
            <a:lvl2pPr marL="714375" indent="-357188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 dirty="0" smtClean="0">
                <a:ln w="19050">
                  <a:solidFill>
                    <a:schemeClr val="bg1"/>
                  </a:solidFill>
                </a:ln>
              </a:rPr>
              <a:t>1</a:t>
            </a:r>
            <a:endParaRPr lang="zh-CN" altLang="en-US" dirty="0" smtClean="0">
              <a:ln w="19050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9582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6339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1297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4087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9733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0172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5440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7417" y="0"/>
            <a:ext cx="917012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5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6871063" y="313500"/>
            <a:ext cx="2272937" cy="539609"/>
          </a:xfrm>
          <a:custGeom>
            <a:avLst/>
            <a:gdLst>
              <a:gd name="connsiteX0" fmla="*/ 0 w 2272937"/>
              <a:gd name="connsiteY0" fmla="*/ 478971 h 478971"/>
              <a:gd name="connsiteX1" fmla="*/ 2272937 w 2272937"/>
              <a:gd name="connsiteY1" fmla="*/ 478971 h 478971"/>
              <a:gd name="connsiteX2" fmla="*/ 2272937 w 2272937"/>
              <a:gd name="connsiteY2" fmla="*/ 0 h 478971"/>
              <a:gd name="connsiteX3" fmla="*/ 1271452 w 2272937"/>
              <a:gd name="connsiteY3" fmla="*/ 0 h 478971"/>
              <a:gd name="connsiteX4" fmla="*/ 17417 w 2272937"/>
              <a:gd name="connsiteY4" fmla="*/ 0 h 478971"/>
              <a:gd name="connsiteX5" fmla="*/ 0 w 2272937"/>
              <a:gd name="connsiteY5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2937" h="478971">
                <a:moveTo>
                  <a:pt x="0" y="478971"/>
                </a:moveTo>
                <a:lnTo>
                  <a:pt x="2272937" y="478971"/>
                </a:lnTo>
                <a:lnTo>
                  <a:pt x="2272937" y="0"/>
                </a:lnTo>
                <a:lnTo>
                  <a:pt x="1271452" y="0"/>
                </a:lnTo>
                <a:lnTo>
                  <a:pt x="17417" y="0"/>
                </a:lnTo>
                <a:lnTo>
                  <a:pt x="0" y="47897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61554" y="905368"/>
            <a:ext cx="8177349" cy="545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pPr/>
              <a:t>2019/5/3 Friday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7506789" y="6516283"/>
            <a:ext cx="644435" cy="344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30619"/>
            <a:ext cx="8125098" cy="566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836229" y="696682"/>
            <a:ext cx="1306285" cy="156754"/>
          </a:xfrm>
          <a:custGeom>
            <a:avLst/>
            <a:gdLst>
              <a:gd name="connsiteX0" fmla="*/ 0 w 1306285"/>
              <a:gd name="connsiteY0" fmla="*/ 0 h 156754"/>
              <a:gd name="connsiteX1" fmla="*/ 1306285 w 1306285"/>
              <a:gd name="connsiteY1" fmla="*/ 0 h 156754"/>
              <a:gd name="connsiteX2" fmla="*/ 17417 w 1306285"/>
              <a:gd name="connsiteY2" fmla="*/ 156754 h 156754"/>
              <a:gd name="connsiteX3" fmla="*/ 0 w 1306285"/>
              <a:gd name="connsiteY3" fmla="*/ 0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5" h="156754">
                <a:moveTo>
                  <a:pt x="0" y="0"/>
                </a:moveTo>
                <a:lnTo>
                  <a:pt x="1306285" y="0"/>
                </a:lnTo>
                <a:lnTo>
                  <a:pt x="17417" y="1567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56746"/>
            <a:ext cx="7689669" cy="513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255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1">
            <a:lumMod val="50000"/>
          </a:schemeClr>
        </a:buClr>
        <a:buSzPct val="60000"/>
        <a:buFont typeface="Wingdings" panose="05000000000000000000" pitchFamily="2" charset="2"/>
        <a:buChar char="q"/>
        <a:defRPr sz="2000" kern="1200" baseline="0">
          <a:solidFill>
            <a:schemeClr val="accent1"/>
          </a:solidFill>
          <a:latin typeface="华文中宋" panose="02010600040101010101" pitchFamily="2" charset="-122"/>
          <a:ea typeface="华文中宋" panose="02010600040101010101" pitchFamily="2" charset="-122"/>
          <a:cs typeface="+mn-cs"/>
        </a:defRPr>
      </a:lvl1pPr>
      <a:lvl2pPr marL="357188" indent="-357188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456384" cy="9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4797152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海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峰名车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汇 企业介绍</a:t>
            </a:r>
            <a:endParaRPr lang="zh-CN" altLang="en-US" sz="4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5892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地址：义乌市春风大道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665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616530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85668889    13806793496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75608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609329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夜幕下的海峰</a:t>
            </a:r>
            <a:endParaRPr lang="zh-CN" altLang="en-US" sz="32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2606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海峰工作环境</a:t>
            </a:r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3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3999" cy="608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27784" y="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海峰企业文化</a:t>
            </a:r>
            <a:endParaRPr lang="zh-CN" altLang="en-US" sz="3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竖排文字占位符 9"/>
          <p:cNvSpPr txBox="1">
            <a:spLocks/>
          </p:cNvSpPr>
          <p:nvPr/>
        </p:nvSpPr>
        <p:spPr>
          <a:xfrm>
            <a:off x="2627784" y="188640"/>
            <a:ext cx="3888432" cy="613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海峰行为规范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9036495" cy="58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42852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230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7020272" y="3933056"/>
            <a:ext cx="19442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1200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20272" y="4581128"/>
            <a:ext cx="19442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1200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20272" y="5229200"/>
            <a:ext cx="19442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1200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52728" cy="562074"/>
          </a:xfrm>
        </p:spPr>
        <p:txBody>
          <a:bodyPr/>
          <a:lstStyle/>
          <a:p>
            <a:r>
              <a:rPr lang="zh-CN" altLang="en-US" sz="3200" dirty="0" smtClean="0"/>
              <a:t>岗位发展及职业晋升规划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856983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竖排文字占位符 9"/>
          <p:cNvSpPr txBox="1">
            <a:spLocks/>
          </p:cNvSpPr>
          <p:nvPr/>
        </p:nvSpPr>
        <p:spPr>
          <a:xfrm>
            <a:off x="467544" y="620688"/>
            <a:ext cx="3888432" cy="613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公司福利待遇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9324"/>
            <a:ext cx="9144000" cy="279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竖排文字占位符 9"/>
          <p:cNvSpPr txBox="1">
            <a:spLocks/>
          </p:cNvSpPr>
          <p:nvPr/>
        </p:nvSpPr>
        <p:spPr>
          <a:xfrm>
            <a:off x="0" y="260648"/>
            <a:ext cx="2304256" cy="613048"/>
          </a:xfrm>
          <a:prstGeom prst="rect">
            <a:avLst/>
          </a:prstGeom>
          <a:solidFill>
            <a:srgbClr val="FFC000"/>
          </a:solidFill>
        </p:spPr>
        <p:txBody>
          <a:bodyPr vert="horz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JOIN  US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877272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0579 - 85659900   85778889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4365104"/>
            <a:ext cx="172354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公司地址：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39552" y="4869160"/>
            <a:ext cx="5832648" cy="454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义乌市春风大道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665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号（浙四医院对面）</a:t>
            </a:r>
            <a:endParaRPr lang="en-US" altLang="zh-CN" sz="24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5373216"/>
            <a:ext cx="172354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服务热线：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051720" y="3501008"/>
            <a:ext cx="4392488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正青春  加入海峰  耀未来！</a:t>
            </a:r>
            <a:endParaRPr lang="zh-CN" altLang="en-US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36" y="116632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76672"/>
            <a:ext cx="2847008" cy="278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给你一个舞台，闪耀您的光芒！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272011" cy="327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竖排文字占位符 9"/>
          <p:cNvSpPr txBox="1">
            <a:spLocks/>
          </p:cNvSpPr>
          <p:nvPr/>
        </p:nvSpPr>
        <p:spPr>
          <a:xfrm>
            <a:off x="1331640" y="5301208"/>
            <a:ext cx="6408712" cy="613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联系人：雷衍锋   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13806793496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03648" y="1844824"/>
            <a:ext cx="360040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一、海峰企业概况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403648" y="2780928"/>
            <a:ext cx="360040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二、海峰荣誉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403648" y="3717032"/>
            <a:ext cx="360040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三、招聘岗位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324036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691680" y="47667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海峰名车汇</a:t>
            </a:r>
            <a:endParaRPr lang="zh-CN" altLang="en-US" sz="4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403648" y="4653136"/>
            <a:ext cx="360040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四、联系我们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58"/>
          <p:cNvSpPr txBox="1">
            <a:spLocks noChangeArrowheads="1"/>
          </p:cNvSpPr>
          <p:nvPr/>
        </p:nvSpPr>
        <p:spPr bwMode="auto">
          <a:xfrm>
            <a:off x="1763688" y="5229200"/>
            <a:ext cx="41764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udi Type" pitchFamily="2" charset="0"/>
              <a:buNone/>
            </a:pPr>
            <a:r>
              <a:rPr lang="en-US" altLang="zh-CN" sz="5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Thank you </a:t>
            </a:r>
            <a:r>
              <a:rPr lang="en-US" altLang="zh-CN" sz="4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4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20072" y="11663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企业概述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3"/>
            <a:ext cx="3671392" cy="1800200"/>
          </a:xfrm>
          <a:prstGeom prst="rect">
            <a:avLst/>
          </a:prstGeom>
        </p:spPr>
      </p:pic>
      <p:pic>
        <p:nvPicPr>
          <p:cNvPr id="11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3923928" y="836712"/>
            <a:ext cx="5040560" cy="554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dirty="0" smtClean="0">
                <a:solidFill>
                  <a:srgbClr val="002060"/>
                </a:solidFill>
              </a:rPr>
              <a:t>         </a:t>
            </a:r>
            <a:r>
              <a:rPr lang="zh-CN" altLang="en-US" b="1" dirty="0" smtClean="0">
                <a:solidFill>
                  <a:srgbClr val="002060"/>
                </a:solidFill>
              </a:rPr>
              <a:t>海峰名车汇始建于</a:t>
            </a:r>
            <a:r>
              <a:rPr lang="en-US" altLang="zh-CN" b="1" dirty="0" smtClean="0">
                <a:solidFill>
                  <a:srgbClr val="002060"/>
                </a:solidFill>
              </a:rPr>
              <a:t>2004</a:t>
            </a:r>
            <a:r>
              <a:rPr lang="zh-CN" altLang="en-US" b="1" dirty="0" smtClean="0">
                <a:solidFill>
                  <a:srgbClr val="002060"/>
                </a:solidFill>
              </a:rPr>
              <a:t>年</a:t>
            </a:r>
            <a:r>
              <a:rPr lang="en-US" altLang="zh-CN" b="1" dirty="0" smtClean="0">
                <a:solidFill>
                  <a:srgbClr val="002060"/>
                </a:solidFill>
              </a:rPr>
              <a:t>3</a:t>
            </a:r>
            <a:r>
              <a:rPr lang="zh-CN" altLang="en-US" b="1" dirty="0" smtClean="0">
                <a:solidFill>
                  <a:srgbClr val="002060"/>
                </a:solidFill>
              </a:rPr>
              <a:t>月，是一家专门致力于</a:t>
            </a:r>
            <a:r>
              <a:rPr lang="zh-CN" altLang="en-US" b="1" dirty="0" smtClean="0">
                <a:solidFill>
                  <a:srgbClr val="C00000"/>
                </a:solidFill>
              </a:rPr>
              <a:t>奔驰</a:t>
            </a:r>
            <a:r>
              <a:rPr lang="en-US" altLang="zh-CN" b="1" dirty="0" smtClean="0">
                <a:solidFill>
                  <a:srgbClr val="C00000"/>
                </a:solidFill>
              </a:rPr>
              <a:t>/</a:t>
            </a:r>
            <a:r>
              <a:rPr lang="zh-CN" altLang="en-US" b="1" dirty="0" smtClean="0">
                <a:solidFill>
                  <a:srgbClr val="C00000"/>
                </a:solidFill>
              </a:rPr>
              <a:t>宝马</a:t>
            </a:r>
            <a:r>
              <a:rPr lang="en-US" altLang="zh-CN" b="1" dirty="0" smtClean="0">
                <a:solidFill>
                  <a:srgbClr val="C00000"/>
                </a:solidFill>
              </a:rPr>
              <a:t>/</a:t>
            </a:r>
            <a:r>
              <a:rPr lang="zh-CN" altLang="en-US" b="1" dirty="0" smtClean="0">
                <a:solidFill>
                  <a:srgbClr val="C00000"/>
                </a:solidFill>
              </a:rPr>
              <a:t>奥迪</a:t>
            </a:r>
            <a:r>
              <a:rPr lang="en-US" altLang="zh-CN" b="1" dirty="0" smtClean="0">
                <a:solidFill>
                  <a:srgbClr val="C00000"/>
                </a:solidFill>
              </a:rPr>
              <a:t>/</a:t>
            </a:r>
            <a:r>
              <a:rPr lang="zh-CN" altLang="en-US" b="1" dirty="0" smtClean="0">
                <a:solidFill>
                  <a:srgbClr val="C00000"/>
                </a:solidFill>
              </a:rPr>
              <a:t>保时捷</a:t>
            </a:r>
            <a:r>
              <a:rPr lang="zh-CN" altLang="en-US" b="1" dirty="0" smtClean="0">
                <a:solidFill>
                  <a:srgbClr val="002060"/>
                </a:solidFill>
              </a:rPr>
              <a:t>等高端汽车的专业维修企</a:t>
            </a:r>
            <a:r>
              <a:rPr lang="zh-CN" altLang="en-US" b="1" smtClean="0">
                <a:solidFill>
                  <a:srgbClr val="002060"/>
                </a:solidFill>
              </a:rPr>
              <a:t>业，公司位</a:t>
            </a:r>
            <a:r>
              <a:rPr lang="zh-CN" altLang="en-US" b="1" dirty="0" smtClean="0">
                <a:solidFill>
                  <a:srgbClr val="002060"/>
                </a:solidFill>
              </a:rPr>
              <a:t>于世界闻名的小商品城市</a:t>
            </a:r>
            <a:r>
              <a:rPr lang="en-US" altLang="zh-CN" b="1" dirty="0" smtClean="0">
                <a:solidFill>
                  <a:srgbClr val="002060"/>
                </a:solidFill>
              </a:rPr>
              <a:t>——</a:t>
            </a:r>
            <a:r>
              <a:rPr lang="zh-CN" altLang="en-US" b="1" dirty="0" smtClean="0">
                <a:solidFill>
                  <a:srgbClr val="002060"/>
                </a:solidFill>
              </a:rPr>
              <a:t>中国</a:t>
            </a:r>
            <a:r>
              <a:rPr lang="en-US" altLang="zh-CN" b="1" dirty="0" smtClean="0">
                <a:solidFill>
                  <a:srgbClr val="002060"/>
                </a:solidFill>
              </a:rPr>
              <a:t>•</a:t>
            </a:r>
            <a:r>
              <a:rPr lang="zh-CN" altLang="en-US" b="1" dirty="0" smtClean="0">
                <a:solidFill>
                  <a:srgbClr val="002060"/>
                </a:solidFill>
              </a:rPr>
              <a:t>义乌。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</a:pPr>
            <a:r>
              <a:rPr lang="en-US" altLang="zh-CN" b="1" dirty="0" smtClean="0">
                <a:solidFill>
                  <a:srgbClr val="002060"/>
                </a:solidFill>
              </a:rPr>
              <a:t>          </a:t>
            </a:r>
            <a:r>
              <a:rPr lang="zh-CN" altLang="en-US" b="1" dirty="0" smtClean="0">
                <a:solidFill>
                  <a:srgbClr val="002060"/>
                </a:solidFill>
              </a:rPr>
              <a:t>海峰名车汇是一家始终坚守奉行</a:t>
            </a:r>
            <a:r>
              <a:rPr lang="zh-CN" altLang="en-US" b="1" dirty="0" smtClean="0">
                <a:solidFill>
                  <a:srgbClr val="0070C0"/>
                </a:solidFill>
              </a:rPr>
              <a:t>“配件假一赔十，价格贵一赔三，总成件质保</a:t>
            </a:r>
            <a:r>
              <a:rPr lang="en-US" altLang="zh-CN" b="1" dirty="0" smtClean="0">
                <a:solidFill>
                  <a:srgbClr val="0070C0"/>
                </a:solidFill>
              </a:rPr>
              <a:t>10</a:t>
            </a:r>
            <a:r>
              <a:rPr lang="zh-CN" altLang="en-US" b="1" dirty="0" smtClean="0">
                <a:solidFill>
                  <a:srgbClr val="0070C0"/>
                </a:solidFill>
              </a:rPr>
              <a:t>万公里，钣金修复位</a:t>
            </a:r>
            <a:r>
              <a:rPr lang="en-US" altLang="zh-CN" b="1" dirty="0" smtClean="0">
                <a:solidFill>
                  <a:srgbClr val="0070C0"/>
                </a:solidFill>
              </a:rPr>
              <a:t>12</a:t>
            </a:r>
            <a:r>
              <a:rPr lang="zh-CN" altLang="en-US" b="1" dirty="0" smtClean="0">
                <a:solidFill>
                  <a:srgbClr val="0070C0"/>
                </a:solidFill>
              </a:rPr>
              <a:t>年质保，故障未解决免费，油漆终生质保”</a:t>
            </a:r>
            <a:r>
              <a:rPr lang="zh-CN" altLang="en-US" b="1" dirty="0" smtClean="0">
                <a:solidFill>
                  <a:srgbClr val="002060"/>
                </a:solidFill>
              </a:rPr>
              <a:t>等六大服务承诺，海峰凭着“标准化、规范化、数据化、信息化”的现代化管理全面保障客户利益的汽车维修企业。      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</a:pPr>
            <a:r>
              <a:rPr lang="en-US" altLang="zh-CN" b="1" dirty="0" smtClean="0">
                <a:solidFill>
                  <a:srgbClr val="002060"/>
                </a:solidFill>
              </a:rPr>
              <a:t>         </a:t>
            </a:r>
            <a:r>
              <a:rPr lang="zh-CN" altLang="en-US" b="1" dirty="0" smtClean="0">
                <a:solidFill>
                  <a:srgbClr val="002060"/>
                </a:solidFill>
              </a:rPr>
              <a:t>海峰始终抱着对客户高度负责的责任使命感，以“为员工提供健康发展、快乐工作的环境和平台，</a:t>
            </a:r>
            <a:r>
              <a:rPr lang="zh-CN" altLang="en-US" b="1" dirty="0" smtClean="0">
                <a:solidFill>
                  <a:srgbClr val="7030A0"/>
                </a:solidFill>
              </a:rPr>
              <a:t>为客户提供高质、快捷、实惠、贴心的服务</a:t>
            </a:r>
            <a:r>
              <a:rPr lang="zh-CN" altLang="en-US" b="1" dirty="0" smtClean="0">
                <a:solidFill>
                  <a:srgbClr val="002060"/>
                </a:solidFill>
              </a:rPr>
              <a:t>”为愿景；</a:t>
            </a:r>
            <a:r>
              <a:rPr lang="zh-CN" altLang="en-US" b="1" dirty="0" smtClean="0">
                <a:solidFill>
                  <a:srgbClr val="7030A0"/>
                </a:solidFill>
              </a:rPr>
              <a:t>规范化、标准化</a:t>
            </a:r>
            <a:r>
              <a:rPr lang="zh-CN" altLang="en-US" b="1" dirty="0" smtClean="0">
                <a:solidFill>
                  <a:srgbClr val="002060"/>
                </a:solidFill>
              </a:rPr>
              <a:t>的企业经营模式形成了海峰的核心竞争力；海峰的目标是精益求精，始终致力于高端豪华车的维修，为客户畅享完美车生活保驾护航。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37079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168"/>
            <a:ext cx="37079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09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1596008" cy="13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1584176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44824"/>
            <a:ext cx="1530846" cy="13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844824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933056"/>
            <a:ext cx="1584176" cy="133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933056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933056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691680" y="69269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海峰名车汇主修车型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5733256"/>
            <a:ext cx="8856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公司地址：义乌市商城大道与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S310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省道交叉路口（浙四医院对面）</a:t>
            </a:r>
            <a:endParaRPr lang="en-US" altLang="zh-CN" sz="24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服务热线：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0579 - 85659900       85778889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2606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海峰名车汇地理位置</a:t>
            </a:r>
          </a:p>
        </p:txBody>
      </p:sp>
      <p:pic>
        <p:nvPicPr>
          <p:cNvPr id="1026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5733256"/>
            <a:ext cx="8856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公司地址：义乌市商城大道与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S310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省道交叉路口（浙四医院对面）</a:t>
            </a:r>
            <a:endParaRPr lang="en-US" altLang="zh-CN" sz="24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服务热线：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0579 - 85659900       85778889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80728"/>
            <a:ext cx="57606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41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1707271435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499992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40466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海峰名车汇维修资质与荣誉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4999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5733256"/>
            <a:ext cx="8856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公司地址：义乌市商城大道与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S310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省道交叉路口（浙四医院对面）</a:t>
            </a:r>
            <a:endParaRPr lang="en-US" altLang="zh-CN" sz="24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服务热线：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0579 - 85659900       85778889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服务前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56992"/>
            <a:ext cx="5076056" cy="350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191683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前 台</a:t>
            </a:r>
            <a:endParaRPr lang="zh-CN" altLang="en-US" sz="32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4766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海峰工作环境</a:t>
            </a:r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6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572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365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5445224"/>
            <a:ext cx="349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客 户 休 息 室</a:t>
            </a:r>
            <a:endParaRPr lang="zh-CN" altLang="en-US" sz="32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3"/>
            <a:ext cx="4357654" cy="3369556"/>
          </a:xfrm>
          <a:prstGeom prst="rect">
            <a:avLst/>
          </a:prstGeom>
        </p:spPr>
      </p:pic>
      <p:pic>
        <p:nvPicPr>
          <p:cNvPr id="6" name="图片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916832"/>
            <a:ext cx="4393058" cy="3333861"/>
          </a:xfrm>
          <a:prstGeom prst="rect">
            <a:avLst/>
          </a:prstGeom>
        </p:spPr>
      </p:pic>
      <p:pic>
        <p:nvPicPr>
          <p:cNvPr id="7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771800" y="4766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海峰工作环境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6583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55976" y="1628800"/>
            <a:ext cx="615553" cy="34563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   </a:t>
            </a:r>
            <a:r>
              <a:rPr lang="zh-CN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海    峰   车  间</a:t>
            </a:r>
          </a:p>
        </p:txBody>
      </p:sp>
      <p:pic>
        <p:nvPicPr>
          <p:cNvPr id="8" name="图片 7" descr="微信图片_2017072808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5" y="714380"/>
            <a:ext cx="3905245" cy="2928934"/>
          </a:xfrm>
          <a:prstGeom prst="rect">
            <a:avLst/>
          </a:prstGeom>
        </p:spPr>
      </p:pic>
      <p:pic>
        <p:nvPicPr>
          <p:cNvPr id="11" name="图片 10" descr="微信图片_20170728082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65" y="3786214"/>
            <a:ext cx="3905245" cy="2928934"/>
          </a:xfrm>
          <a:prstGeom prst="rect">
            <a:avLst/>
          </a:prstGeom>
        </p:spPr>
      </p:pic>
      <p:pic>
        <p:nvPicPr>
          <p:cNvPr id="12" name="图片 11" descr="微信图片_20170728082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35" y="714380"/>
            <a:ext cx="3905245" cy="2928934"/>
          </a:xfrm>
          <a:prstGeom prst="rect">
            <a:avLst/>
          </a:prstGeom>
        </p:spPr>
      </p:pic>
      <p:pic>
        <p:nvPicPr>
          <p:cNvPr id="13" name="图片 12" descr="微信图片_20170728082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768330"/>
            <a:ext cx="3929090" cy="2946818"/>
          </a:xfrm>
          <a:prstGeom prst="rect">
            <a:avLst/>
          </a:prstGeom>
        </p:spPr>
      </p:pic>
      <p:pic>
        <p:nvPicPr>
          <p:cNvPr id="14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-24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699792" y="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海峰工作环境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Picture 2" descr="F:\义乌海峰名车汇\海峰名车汇LOGO照片\海峰商标\QQ图片201612121852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00264" cy="6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334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23PPBG">
  <a:themeElements>
    <a:clrScheme name="自定义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KSO主题5">
      <a:majorFont>
        <a:latin typeface="Calibri Light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A000120140530A23PPBG</Template>
  <TotalTime>1342</TotalTime>
  <Words>669</Words>
  <Application>Microsoft Office PowerPoint</Application>
  <PresentationFormat>全屏显示(4:3)</PresentationFormat>
  <Paragraphs>46</Paragraphs>
  <Slides>20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  <vt:variant>
        <vt:lpstr>自定义放映</vt:lpstr>
      </vt:variant>
      <vt:variant>
        <vt:i4>1</vt:i4>
      </vt:variant>
    </vt:vector>
  </HeadingPairs>
  <TitlesOfParts>
    <vt:vector size="22" baseType="lpstr">
      <vt:lpstr>A000120140530A23PPBG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岗位发展及职业晋升规划</vt:lpstr>
      <vt:lpstr>幻灯片 17</vt:lpstr>
      <vt:lpstr>幻灯片 18</vt:lpstr>
      <vt:lpstr>给你一个舞台，闪耀您的光芒！</vt:lpstr>
      <vt:lpstr>幻灯片 20</vt:lpstr>
      <vt:lpstr>自定义放映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86</cp:revision>
  <dcterms:created xsi:type="dcterms:W3CDTF">2017-07-27T03:42:37Z</dcterms:created>
  <dcterms:modified xsi:type="dcterms:W3CDTF">2019-05-03T08:33:06Z</dcterms:modified>
</cp:coreProperties>
</file>