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1" r:id="rId1"/>
  </p:sldMasterIdLst>
  <p:notesMasterIdLst>
    <p:notesMasterId r:id="rId18"/>
  </p:notesMasterIdLst>
  <p:sldIdLst>
    <p:sldId id="1799" r:id="rId2"/>
    <p:sldId id="1821" r:id="rId3"/>
    <p:sldId id="1827" r:id="rId4"/>
    <p:sldId id="1834" r:id="rId5"/>
    <p:sldId id="1843" r:id="rId6"/>
    <p:sldId id="1844" r:id="rId7"/>
    <p:sldId id="1845" r:id="rId8"/>
    <p:sldId id="1847" r:id="rId9"/>
    <p:sldId id="1848" r:id="rId10"/>
    <p:sldId id="1849" r:id="rId11"/>
    <p:sldId id="1850" r:id="rId12"/>
    <p:sldId id="1856" r:id="rId13"/>
    <p:sldId id="1857" r:id="rId14"/>
    <p:sldId id="1830" r:id="rId15"/>
    <p:sldId id="1839" r:id="rId16"/>
    <p:sldId id="1825" r:id="rId17"/>
  </p:sldIdLst>
  <p:sldSz cx="9144000" cy="6858000" type="screen4x3"/>
  <p:notesSz cx="68199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6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7F4611"/>
    <a:srgbClr val="FFDE75"/>
    <a:srgbClr val="FFC000"/>
    <a:srgbClr val="FFD243"/>
    <a:srgbClr val="C0D8ED"/>
    <a:srgbClr val="663300"/>
    <a:srgbClr val="99FF33"/>
    <a:srgbClr val="FDF0CF"/>
    <a:srgbClr val="FBD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4107" autoAdjust="0"/>
  </p:normalViewPr>
  <p:slideViewPr>
    <p:cSldViewPr snapToGrid="0">
      <p:cViewPr>
        <p:scale>
          <a:sx n="72" d="100"/>
          <a:sy n="72" d="100"/>
        </p:scale>
        <p:origin x="-1188" y="114"/>
      </p:cViewPr>
      <p:guideLst>
        <p:guide orient="horz" pos="20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133" cy="4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874" y="0"/>
            <a:ext cx="2960026" cy="4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60937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 noTextEdit="1"/>
          </p:cNvSpPr>
          <p:nvPr>
            <p:ph type="body" sz="quarter" idx="3"/>
          </p:nvPr>
        </p:nvSpPr>
        <p:spPr bwMode="auto">
          <a:xfrm>
            <a:off x="906163" y="4707939"/>
            <a:ext cx="5004417" cy="44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noProof="0" smtClean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044"/>
            <a:ext cx="2952133" cy="4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874" y="9421044"/>
            <a:ext cx="2960026" cy="4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CEEDA439-DE71-4AEC-B28A-ABE7A0994247}" type="slidenum">
              <a:rPr lang="zh-CN" altLang="en-US"/>
              <a:pPr>
                <a:defRPr/>
              </a:pPr>
              <a:t>‹#›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2960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DB3A-A991-4291-8742-89D192533384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BA63-6C3A-47D7-BBC0-E2353C58F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7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DB3A-A991-4291-8742-89D192533384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BA63-6C3A-47D7-BBC0-E2353C58F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70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DB3A-A991-4291-8742-89D192533384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BA63-6C3A-47D7-BBC0-E2353C58F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52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9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0B75A-87D7-4732-B1BC-57E258CC9654}" type="slidenum">
              <a:rPr lang="en-US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F271C"/>
              </a:solidFill>
            </a:endParaRPr>
          </a:p>
        </p:txBody>
      </p:sp>
      <p:pic>
        <p:nvPicPr>
          <p:cNvPr id="6" name="Picture 4" descr="http://img.sccnn.com/bimg/337/8859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"/>
          <a:stretch/>
        </p:blipFill>
        <p:spPr bwMode="auto">
          <a:xfrm>
            <a:off x="0" y="0"/>
            <a:ext cx="9132320" cy="118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51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DB3A-A991-4291-8742-89D192533384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BA63-6C3A-47D7-BBC0-E2353C58F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83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DB3A-A991-4291-8742-89D192533384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BA63-6C3A-47D7-BBC0-E2353C58F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84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DB3A-A991-4291-8742-89D192533384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BA63-6C3A-47D7-BBC0-E2353C58F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26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DB3A-A991-4291-8742-89D192533384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BA63-6C3A-47D7-BBC0-E2353C58F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60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DB3A-A991-4291-8742-89D192533384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BA63-6C3A-47D7-BBC0-E2353C58F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09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DB3A-A991-4291-8742-89D192533384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BA63-6C3A-47D7-BBC0-E2353C58F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54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DB3A-A991-4291-8742-89D192533384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BA63-6C3A-47D7-BBC0-E2353C58F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13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DB3A-A991-4291-8742-89D192533384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BA63-6C3A-47D7-BBC0-E2353C58F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97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6DB3A-A991-4291-8742-89D192533384}" type="datetimeFigureOut">
              <a:rPr lang="zh-CN" altLang="en-US" smtClean="0"/>
              <a:t>2019/4/26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1BA63-6C3A-47D7-BBC0-E2353C58F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95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/>
          <a:stretch/>
        </p:blipFill>
        <p:spPr>
          <a:xfrm>
            <a:off x="-9144" y="1188720"/>
            <a:ext cx="9153144" cy="3974521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172278" y="265390"/>
            <a:ext cx="970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accent5"/>
                </a:solidFill>
                <a:latin typeface="+mn-lt"/>
              </a:rPr>
              <a:t>Welcome to </a:t>
            </a:r>
            <a:r>
              <a:rPr lang="en-US" altLang="zh-CN" sz="4800" b="1" dirty="0" err="1">
                <a:solidFill>
                  <a:schemeClr val="accent5"/>
                </a:solidFill>
                <a:latin typeface="+mn-lt"/>
              </a:rPr>
              <a:t>Hui</a:t>
            </a:r>
            <a:r>
              <a:rPr lang="en-US" altLang="zh-CN" sz="4800" b="1" dirty="0">
                <a:solidFill>
                  <a:schemeClr val="accent5"/>
                </a:solidFill>
                <a:latin typeface="+mn-lt"/>
              </a:rPr>
              <a:t> Mei company </a:t>
            </a:r>
            <a:r>
              <a:rPr lang="zh-CN" altLang="en-US" sz="4800" b="1" dirty="0">
                <a:solidFill>
                  <a:schemeClr val="accent5"/>
                </a:solidFill>
                <a:latin typeface="+mn-lt"/>
              </a:rPr>
              <a:t>！</a:t>
            </a:r>
            <a:endParaRPr lang="en-US" altLang="zh-CN" sz="48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83931" y="5388967"/>
            <a:ext cx="83843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chemeClr val="accent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Fun·Simple·Capable</a:t>
            </a:r>
            <a:endParaRPr lang="en-US" altLang="zh-CN" sz="4400" b="1" dirty="0" smtClean="0">
              <a:solidFill>
                <a:schemeClr val="accent5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lang="en-US" altLang="zh-CN" sz="4400" b="1" dirty="0" smtClean="0">
              <a:solidFill>
                <a:schemeClr val="accent5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 descr="npo00004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619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6156176" y="764704"/>
            <a:ext cx="280831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活动照片墙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034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1" descr="npo00005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" y="0"/>
            <a:ext cx="9150005" cy="684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椭圆 2"/>
          <p:cNvSpPr/>
          <p:nvPr/>
        </p:nvSpPr>
        <p:spPr>
          <a:xfrm>
            <a:off x="0" y="332656"/>
            <a:ext cx="252028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学习区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192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npo00003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323528" y="4653136"/>
            <a:ext cx="338437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车间</a:t>
            </a:r>
          </a:p>
          <a:p>
            <a:pPr algn="ctr"/>
            <a:r>
              <a:rPr lang="zh-CN" altLang="en-US" sz="2800" b="1" dirty="0" smtClean="0"/>
              <a:t>干净整洁</a:t>
            </a:r>
            <a:endParaRPr lang="en-US" altLang="zh-CN" sz="2800" b="1" dirty="0" smtClean="0"/>
          </a:p>
          <a:p>
            <a:pPr algn="ctr"/>
            <a:r>
              <a:rPr lang="zh-CN" altLang="en-US" sz="2800" b="1" dirty="0" smtClean="0"/>
              <a:t>常年空调恒温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99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Object 18" descr="npo000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57" y="15771"/>
            <a:ext cx="6143257" cy="377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ject 12" descr="npo000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412"/>
            <a:ext cx="2951162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2" descr="npo000069"/>
          <p:cNvPicPr>
            <a:picLocks noChangeAspect="1" noChangeArrowheads="1"/>
          </p:cNvPicPr>
          <p:nvPr/>
        </p:nvPicPr>
        <p:blipFill>
          <a:blip r:embed="rId4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58" y="3789040"/>
            <a:ext cx="615734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椭圆 7"/>
          <p:cNvSpPr/>
          <p:nvPr/>
        </p:nvSpPr>
        <p:spPr>
          <a:xfrm>
            <a:off x="250937" y="116284"/>
            <a:ext cx="252028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工作</a:t>
            </a:r>
            <a:r>
              <a:rPr lang="zh-CN" altLang="en-US" sz="2800" b="1" dirty="0" smtClean="0"/>
              <a:t>区域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768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225670" y="168777"/>
            <a:ext cx="1245084" cy="1011325"/>
            <a:chOff x="0" y="0"/>
            <a:chExt cx="876" cy="649"/>
          </a:xfrm>
        </p:grpSpPr>
        <p:pic>
          <p:nvPicPr>
            <p:cNvPr id="6" name="五边形 24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76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3" y="13"/>
              <a:ext cx="774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rgbClr val="FFFFFF"/>
                  </a:solidFill>
                  <a:latin typeface="Calibri" pitchFamily="34" charset="0"/>
                </a:rPr>
                <a:t>2</a:t>
              </a:r>
              <a:endParaRPr lang="zh-CN" altLang="en-U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TextBox 2540"/>
          <p:cNvSpPr txBox="1">
            <a:spLocks noChangeArrowheads="1"/>
          </p:cNvSpPr>
          <p:nvPr/>
        </p:nvSpPr>
        <p:spPr bwMode="auto">
          <a:xfrm>
            <a:off x="2726844" y="500445"/>
            <a:ext cx="4143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实习岗位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486853"/>
              </p:ext>
            </p:extLst>
          </p:nvPr>
        </p:nvGraphicFramePr>
        <p:xfrm>
          <a:off x="92765" y="1497497"/>
          <a:ext cx="8931965" cy="4359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104"/>
                <a:gridCol w="794850"/>
                <a:gridCol w="1839511"/>
                <a:gridCol w="2066612"/>
                <a:gridCol w="1218053"/>
                <a:gridCol w="2040835"/>
              </a:tblGrid>
              <a:tr h="3258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岗位名称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性别要求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相关专业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岗位要求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薪资待遇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</a:rPr>
                        <a:t>工作时间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</a:tr>
              <a:tr h="862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机修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男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数控、机电维修等相关专业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、具备分析和解决问题的能力    </a:t>
                      </a:r>
                      <a:r>
                        <a:rPr lang="zh-CN" altLang="en-US" sz="1100" u="none" strike="noStrike" dirty="0" smtClean="0">
                          <a:effectLst/>
                        </a:rPr>
                        <a:t>               </a:t>
                      </a:r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、学习能力强，踏实肯干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6000-8000</a:t>
                      </a:r>
                      <a:r>
                        <a:rPr lang="zh-CN" altLang="en-US" sz="1100" u="none" strike="noStrike">
                          <a:effectLst/>
                        </a:rPr>
                        <a:t>千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12</a:t>
                      </a:r>
                      <a:r>
                        <a:rPr lang="zh-CN" altLang="en-US" sz="1100" u="none" strike="noStrike">
                          <a:effectLst/>
                        </a:rPr>
                        <a:t>小时两班倒（淡季上四休四，旺季上五休二或上六休一，具体看现场排班）白班早</a:t>
                      </a:r>
                      <a:r>
                        <a:rPr lang="en-US" altLang="zh-CN" sz="1100" u="none" strike="noStrike">
                          <a:effectLst/>
                        </a:rPr>
                        <a:t>7:30</a:t>
                      </a:r>
                      <a:r>
                        <a:rPr lang="zh-CN" altLang="en-US" sz="1100" u="none" strike="noStrike">
                          <a:effectLst/>
                        </a:rPr>
                        <a:t>到晚</a:t>
                      </a:r>
                      <a:r>
                        <a:rPr lang="en-US" altLang="zh-CN" sz="1100" u="none" strike="noStrike">
                          <a:effectLst/>
                        </a:rPr>
                        <a:t>7:30</a:t>
                      </a:r>
                      <a:r>
                        <a:rPr lang="zh-CN" altLang="en-US" sz="1100" u="none" strike="noStrike">
                          <a:effectLst/>
                        </a:rPr>
                        <a:t>，晚班晚</a:t>
                      </a:r>
                      <a:r>
                        <a:rPr lang="en-US" altLang="zh-CN" sz="1100" u="none" strike="noStrike">
                          <a:effectLst/>
                        </a:rPr>
                        <a:t>7:30</a:t>
                      </a:r>
                      <a:r>
                        <a:rPr lang="zh-CN" altLang="en-US" sz="1100" u="none" strike="noStrike">
                          <a:effectLst/>
                        </a:rPr>
                        <a:t>到早</a:t>
                      </a:r>
                      <a:r>
                        <a:rPr lang="en-US" altLang="zh-CN" sz="1100" u="none" strike="noStrike">
                          <a:effectLst/>
                        </a:rPr>
                        <a:t>7:30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</a:tr>
              <a:tr h="76658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仓库管理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男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会计、计算机、物流等相关专业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、熟悉办公软件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、沟通能力和处理问题能力强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、踏实肯干               </a:t>
                      </a:r>
                      <a:r>
                        <a:rPr lang="zh-CN" altLang="en-US" sz="1100" u="none" strike="noStrike" dirty="0" smtClean="0">
                          <a:effectLst/>
                        </a:rPr>
                        <a:t>                                        </a:t>
                      </a:r>
                      <a:r>
                        <a:rPr lang="en-US" altLang="zh-CN" sz="1100" u="none" strike="noStrike" dirty="0">
                          <a:effectLst/>
                        </a:rPr>
                        <a:t>4</a:t>
                      </a:r>
                      <a:r>
                        <a:rPr lang="zh-CN" altLang="en-US" sz="1100" u="none" strike="noStrike" dirty="0">
                          <a:effectLst/>
                        </a:rPr>
                        <a:t>、具有主动学习精神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6000-8000</a:t>
                      </a:r>
                      <a:r>
                        <a:rPr lang="zh-CN" altLang="en-US" sz="1100" u="none" strike="noStrike">
                          <a:effectLst/>
                        </a:rPr>
                        <a:t>千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12</a:t>
                      </a:r>
                      <a:r>
                        <a:rPr lang="zh-CN" altLang="en-US" sz="1100" u="none" strike="noStrike">
                          <a:effectLst/>
                        </a:rPr>
                        <a:t>小时两班倒（淡季上四休四，旺季上五休二或上六休一，具体看现场排班）白班早</a:t>
                      </a:r>
                      <a:r>
                        <a:rPr lang="en-US" altLang="zh-CN" sz="1100" u="none" strike="noStrike">
                          <a:effectLst/>
                        </a:rPr>
                        <a:t>7:30</a:t>
                      </a:r>
                      <a:r>
                        <a:rPr lang="zh-CN" altLang="en-US" sz="1100" u="none" strike="noStrike">
                          <a:effectLst/>
                        </a:rPr>
                        <a:t>到晚</a:t>
                      </a:r>
                      <a:r>
                        <a:rPr lang="en-US" altLang="zh-CN" sz="1100" u="none" strike="noStrike">
                          <a:effectLst/>
                        </a:rPr>
                        <a:t>7:30</a:t>
                      </a:r>
                      <a:r>
                        <a:rPr lang="zh-CN" altLang="en-US" sz="1100" u="none" strike="noStrike">
                          <a:effectLst/>
                        </a:rPr>
                        <a:t>，晚班晚</a:t>
                      </a:r>
                      <a:r>
                        <a:rPr lang="en-US" altLang="zh-CN" sz="1100" u="none" strike="noStrike">
                          <a:effectLst/>
                        </a:rPr>
                        <a:t>7:30</a:t>
                      </a:r>
                      <a:r>
                        <a:rPr lang="zh-CN" altLang="en-US" sz="1100" u="none" strike="noStrike">
                          <a:effectLst/>
                        </a:rPr>
                        <a:t>到早</a:t>
                      </a:r>
                      <a:r>
                        <a:rPr lang="en-US" altLang="zh-CN" sz="1100" u="none" strike="noStrike">
                          <a:effectLst/>
                        </a:rPr>
                        <a:t>7:30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</a:tr>
              <a:tr h="81449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备件库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男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会计、计算机、物流等相关专业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、熟悉办公软件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、沟通能力和处理问题能力强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、踏实肯干             </a:t>
                      </a:r>
                      <a:r>
                        <a:rPr lang="zh-CN" altLang="en-US" sz="1100" u="none" strike="noStrike" dirty="0" smtClean="0">
                          <a:effectLst/>
                        </a:rPr>
                        <a:t>                                         </a:t>
                      </a:r>
                      <a:r>
                        <a:rPr lang="en-US" altLang="zh-CN" sz="1100" u="none" strike="noStrike" dirty="0">
                          <a:effectLst/>
                        </a:rPr>
                        <a:t>4</a:t>
                      </a:r>
                      <a:r>
                        <a:rPr lang="zh-CN" altLang="en-US" sz="1100" u="none" strike="noStrike" dirty="0">
                          <a:effectLst/>
                        </a:rPr>
                        <a:t>、具有主动学习精神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6000-8000</a:t>
                      </a:r>
                      <a:r>
                        <a:rPr lang="zh-CN" altLang="en-US" sz="1100" u="none" strike="noStrike" dirty="0">
                          <a:effectLst/>
                        </a:rPr>
                        <a:t>千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12</a:t>
                      </a:r>
                      <a:r>
                        <a:rPr lang="zh-CN" altLang="en-US" sz="1100" u="none" strike="noStrike" dirty="0">
                          <a:effectLst/>
                        </a:rPr>
                        <a:t>小时两班倒（淡季上四休四，旺季上五休二或上六休一，具体看现场排班）白班早</a:t>
                      </a:r>
                      <a:r>
                        <a:rPr lang="en-US" altLang="zh-CN" sz="1100" u="none" strike="noStrike" dirty="0">
                          <a:effectLst/>
                        </a:rPr>
                        <a:t>7:30</a:t>
                      </a:r>
                      <a:r>
                        <a:rPr lang="zh-CN" altLang="en-US" sz="1100" u="none" strike="noStrike" dirty="0">
                          <a:effectLst/>
                        </a:rPr>
                        <a:t>到晚</a:t>
                      </a:r>
                      <a:r>
                        <a:rPr lang="en-US" altLang="zh-CN" sz="1100" u="none" strike="noStrike" dirty="0">
                          <a:effectLst/>
                        </a:rPr>
                        <a:t>7:30</a:t>
                      </a:r>
                      <a:r>
                        <a:rPr lang="zh-CN" altLang="en-US" sz="1100" u="none" strike="noStrike" dirty="0">
                          <a:effectLst/>
                        </a:rPr>
                        <a:t>，晚班晚</a:t>
                      </a:r>
                      <a:r>
                        <a:rPr lang="en-US" altLang="zh-CN" sz="1100" u="none" strike="noStrike" dirty="0">
                          <a:effectLst/>
                        </a:rPr>
                        <a:t>7:30</a:t>
                      </a:r>
                      <a:r>
                        <a:rPr lang="zh-CN" altLang="en-US" sz="1100" u="none" strike="noStrike" dirty="0">
                          <a:effectLst/>
                        </a:rPr>
                        <a:t>到早</a:t>
                      </a:r>
                      <a:r>
                        <a:rPr lang="en-US" altLang="zh-CN" sz="1100" u="none" strike="noStrike" dirty="0">
                          <a:effectLst/>
                        </a:rPr>
                        <a:t>7:30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</a:tr>
              <a:tr h="79533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跟班协调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男</a:t>
                      </a:r>
                      <a:r>
                        <a:rPr lang="en-US" altLang="zh-CN" sz="1100" u="none" strike="noStrike">
                          <a:effectLst/>
                        </a:rPr>
                        <a:t>/</a:t>
                      </a:r>
                      <a:r>
                        <a:rPr lang="zh-CN" altLang="en-US" sz="1100" u="none" strike="noStrike">
                          <a:effectLst/>
                        </a:rPr>
                        <a:t>女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/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r>
                        <a:rPr lang="zh-CN" altLang="en-US" sz="1100" u="none" strike="noStrike">
                          <a:effectLst/>
                        </a:rPr>
                        <a:t>、具备分析和解决问题的能力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altLang="zh-CN" sz="1100" u="none" strike="noStrike">
                          <a:effectLst/>
                        </a:rPr>
                        <a:t>2</a:t>
                      </a:r>
                      <a:r>
                        <a:rPr lang="zh-CN" altLang="en-US" sz="1100" u="none" strike="noStrike">
                          <a:effectLst/>
                        </a:rPr>
                        <a:t>、有效落实上级领导安排的工作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altLang="zh-CN" sz="1100" u="none" strike="noStrike">
                          <a:effectLst/>
                        </a:rPr>
                        <a:t>3</a:t>
                      </a:r>
                      <a:r>
                        <a:rPr lang="zh-CN" altLang="en-US" sz="1100" u="none" strike="noStrike">
                          <a:effectLst/>
                        </a:rPr>
                        <a:t>、踏实肯干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5000-8000</a:t>
                      </a:r>
                      <a:r>
                        <a:rPr lang="zh-CN" altLang="en-US" sz="1100" u="none" strike="noStrike" dirty="0">
                          <a:effectLst/>
                        </a:rPr>
                        <a:t>千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12</a:t>
                      </a:r>
                      <a:r>
                        <a:rPr lang="zh-CN" altLang="en-US" sz="1100" u="none" strike="noStrike" dirty="0">
                          <a:effectLst/>
                        </a:rPr>
                        <a:t>小时两班倒（淡季上四休四，旺季上五休二或上六休一，具体看现场排班）白班早</a:t>
                      </a:r>
                      <a:r>
                        <a:rPr lang="en-US" altLang="zh-CN" sz="1100" u="none" strike="noStrike" dirty="0">
                          <a:effectLst/>
                        </a:rPr>
                        <a:t>7:30</a:t>
                      </a:r>
                      <a:r>
                        <a:rPr lang="zh-CN" altLang="en-US" sz="1100" u="none" strike="noStrike" dirty="0">
                          <a:effectLst/>
                        </a:rPr>
                        <a:t>到晚</a:t>
                      </a:r>
                      <a:r>
                        <a:rPr lang="en-US" altLang="zh-CN" sz="1100" u="none" strike="noStrike" dirty="0">
                          <a:effectLst/>
                        </a:rPr>
                        <a:t>7:30</a:t>
                      </a:r>
                      <a:r>
                        <a:rPr lang="zh-CN" altLang="en-US" sz="1100" u="none" strike="noStrike" dirty="0">
                          <a:effectLst/>
                        </a:rPr>
                        <a:t>，晚班晚</a:t>
                      </a:r>
                      <a:r>
                        <a:rPr lang="en-US" altLang="zh-CN" sz="1100" u="none" strike="noStrike" dirty="0">
                          <a:effectLst/>
                        </a:rPr>
                        <a:t>7:30</a:t>
                      </a:r>
                      <a:r>
                        <a:rPr lang="zh-CN" altLang="en-US" sz="1100" u="none" strike="noStrike" dirty="0">
                          <a:effectLst/>
                        </a:rPr>
                        <a:t>到早</a:t>
                      </a:r>
                      <a:r>
                        <a:rPr lang="en-US" altLang="zh-CN" sz="1100" u="none" strike="noStrike" dirty="0">
                          <a:effectLst/>
                        </a:rPr>
                        <a:t>7:30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</a:tr>
              <a:tr h="79533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管理岗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男</a:t>
                      </a:r>
                      <a:r>
                        <a:rPr lang="en-US" altLang="zh-CN" sz="1100" u="none" strike="noStrike">
                          <a:effectLst/>
                        </a:rPr>
                        <a:t>/</a:t>
                      </a:r>
                      <a:r>
                        <a:rPr lang="zh-CN" altLang="en-US" sz="1100" u="none" strike="noStrike">
                          <a:effectLst/>
                        </a:rPr>
                        <a:t>女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/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r>
                        <a:rPr lang="zh-CN" altLang="en-US" sz="1100" u="none" strike="noStrike">
                          <a:effectLst/>
                        </a:rPr>
                        <a:t>、具备分析和解决问题的能力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altLang="zh-CN" sz="1100" u="none" strike="noStrike">
                          <a:effectLst/>
                        </a:rPr>
                        <a:t>2</a:t>
                      </a:r>
                      <a:r>
                        <a:rPr lang="zh-CN" altLang="en-US" sz="1100" u="none" strike="noStrike">
                          <a:effectLst/>
                        </a:rPr>
                        <a:t>、有效落实上级领导安排的工作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altLang="zh-CN" sz="1100" u="none" strike="noStrike">
                          <a:effectLst/>
                        </a:rPr>
                        <a:t>3</a:t>
                      </a:r>
                      <a:r>
                        <a:rPr lang="zh-CN" altLang="en-US" sz="1100" u="none" strike="noStrike">
                          <a:effectLst/>
                        </a:rPr>
                        <a:t>、踏实肯干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5000-8000</a:t>
                      </a:r>
                      <a:r>
                        <a:rPr lang="zh-CN" altLang="en-US" sz="1100" u="none" strike="noStrike">
                          <a:effectLst/>
                        </a:rPr>
                        <a:t>千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12</a:t>
                      </a:r>
                      <a:r>
                        <a:rPr lang="zh-CN" altLang="en-US" sz="1100" u="none" strike="noStrike" dirty="0">
                          <a:effectLst/>
                        </a:rPr>
                        <a:t>小时两班倒（淡季上四休四，旺季上五休二或上六休一，具体看现场排班）白班早</a:t>
                      </a:r>
                      <a:r>
                        <a:rPr lang="en-US" altLang="zh-CN" sz="1100" u="none" strike="noStrike" dirty="0">
                          <a:effectLst/>
                        </a:rPr>
                        <a:t>7:30</a:t>
                      </a:r>
                      <a:r>
                        <a:rPr lang="zh-CN" altLang="en-US" sz="1100" u="none" strike="noStrike" dirty="0">
                          <a:effectLst/>
                        </a:rPr>
                        <a:t>到晚</a:t>
                      </a:r>
                      <a:r>
                        <a:rPr lang="en-US" altLang="zh-CN" sz="1100" u="none" strike="noStrike" dirty="0">
                          <a:effectLst/>
                        </a:rPr>
                        <a:t>7:30</a:t>
                      </a:r>
                      <a:r>
                        <a:rPr lang="zh-CN" altLang="en-US" sz="1100" u="none" strike="noStrike" dirty="0">
                          <a:effectLst/>
                        </a:rPr>
                        <a:t>，晚班晚</a:t>
                      </a:r>
                      <a:r>
                        <a:rPr lang="en-US" altLang="zh-CN" sz="1100" u="none" strike="noStrike" dirty="0">
                          <a:effectLst/>
                        </a:rPr>
                        <a:t>7:30</a:t>
                      </a:r>
                      <a:r>
                        <a:rPr lang="zh-CN" altLang="en-US" sz="1100" u="none" strike="noStrike" dirty="0">
                          <a:effectLst/>
                        </a:rPr>
                        <a:t>到早</a:t>
                      </a:r>
                      <a:r>
                        <a:rPr lang="en-US" altLang="zh-CN" sz="1100" u="none" strike="noStrike" dirty="0">
                          <a:effectLst/>
                        </a:rPr>
                        <a:t>7:30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7682" marR="7682" marT="7682" marB="0" anchor="ctr"/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393659" y="6261070"/>
            <a:ext cx="74206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所有岗位均有免费住宿（每月平摊水电费），每班补贴</a:t>
            </a:r>
            <a:r>
              <a:rPr lang="en-US" altLang="zh-CN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r>
              <a:rPr lang="zh-CN" altLang="en-US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元餐补，可在食堂用餐</a:t>
            </a:r>
            <a:endParaRPr lang="zh-CN" altLang="en-U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3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0"/>
          <p:cNvSpPr txBox="1"/>
          <p:nvPr/>
        </p:nvSpPr>
        <p:spPr>
          <a:xfrm>
            <a:off x="3002507" y="171062"/>
            <a:ext cx="2667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32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嘉兴工厂产品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95" y="1988738"/>
            <a:ext cx="4146438" cy="19526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178" y="1997031"/>
            <a:ext cx="4148384" cy="19443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178" y="4272192"/>
            <a:ext cx="4148384" cy="20651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56" y="4274150"/>
            <a:ext cx="4146438" cy="2063235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995" y="1997031"/>
            <a:ext cx="882832" cy="405974"/>
          </a:xfrm>
          <a:prstGeom prst="rect">
            <a:avLst/>
          </a:prstGeom>
          <a:noFill/>
          <a:effectLst>
            <a:outerShdw blurRad="152400" dist="139700" dir="5400000" sx="90000" sy="-19000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365125" y="1360708"/>
            <a:ext cx="8442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C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您知道吗？您购买</a:t>
            </a:r>
            <a:r>
              <a:rPr lang="en-US" altLang="zh-CN" b="1" dirty="0" smtClean="0">
                <a:solidFill>
                  <a:srgbClr val="CC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 smtClean="0">
                <a:solidFill>
                  <a:srgbClr val="CC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块德芙巧克力中就有</a:t>
            </a:r>
            <a:r>
              <a:rPr lang="en-US" altLang="zh-CN" b="1" dirty="0" smtClean="0">
                <a:solidFill>
                  <a:srgbClr val="CC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b="1" dirty="0" smtClean="0">
                <a:solidFill>
                  <a:srgbClr val="CC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块是嘉兴生产的！</a:t>
            </a:r>
            <a:endParaRPr lang="zh-CN" altLang="en-US" b="1" dirty="0">
              <a:solidFill>
                <a:srgbClr val="CC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691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4290"/>
            <a:ext cx="9144000" cy="3569419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0" y="5592764"/>
            <a:ext cx="970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accent5"/>
                </a:solidFill>
                <a:latin typeface="+mn-lt"/>
              </a:rPr>
              <a:t>Welcome to </a:t>
            </a:r>
            <a:r>
              <a:rPr lang="en-US" altLang="zh-CN" sz="4800" b="1" dirty="0" err="1">
                <a:solidFill>
                  <a:schemeClr val="accent5"/>
                </a:solidFill>
                <a:latin typeface="+mn-lt"/>
              </a:rPr>
              <a:t>Hui</a:t>
            </a:r>
            <a:r>
              <a:rPr lang="en-US" altLang="zh-CN" sz="4800" b="1" dirty="0">
                <a:solidFill>
                  <a:schemeClr val="accent5"/>
                </a:solidFill>
                <a:latin typeface="+mn-lt"/>
              </a:rPr>
              <a:t> Mei company </a:t>
            </a:r>
            <a:r>
              <a:rPr lang="zh-CN" altLang="en-US" sz="4800" b="1" dirty="0">
                <a:solidFill>
                  <a:schemeClr val="accent5"/>
                </a:solidFill>
                <a:latin typeface="+mn-lt"/>
              </a:rPr>
              <a:t>！</a:t>
            </a:r>
            <a:endParaRPr lang="en-US" altLang="zh-CN" sz="4800" b="1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28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28600" y="981544"/>
            <a:ext cx="4114799" cy="2670975"/>
            <a:chOff x="558799" y="838200"/>
            <a:chExt cx="3251533" cy="244228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99" y="838200"/>
              <a:ext cx="3251533" cy="24422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椭圆 9"/>
            <p:cNvSpPr/>
            <p:nvPr/>
          </p:nvSpPr>
          <p:spPr>
            <a:xfrm>
              <a:off x="1752600" y="2209800"/>
              <a:ext cx="228600" cy="228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>
                <a:solidFill>
                  <a:prstClr val="white"/>
                </a:solidFill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>
            <a:xfrm flipV="1">
              <a:off x="1981200" y="1752600"/>
              <a:ext cx="685800" cy="457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H="1">
              <a:off x="1295400" y="2438400"/>
              <a:ext cx="495300" cy="533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2483756" y="1690912"/>
              <a:ext cx="290287" cy="29028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219199" y="2754042"/>
              <a:ext cx="293957" cy="29395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>
                <a:solidFill>
                  <a:prstClr val="white"/>
                </a:solidFill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766305" y="1063110"/>
            <a:ext cx="2577067" cy="2577067"/>
          </a:xfrm>
          <a:prstGeom prst="ellipse">
            <a:avLst/>
          </a:prstGeom>
          <a:solidFill>
            <a:srgbClr val="FFC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b="49"/>
          <a:stretch>
            <a:fillRect/>
          </a:stretch>
        </p:blipFill>
        <p:spPr bwMode="auto">
          <a:xfrm>
            <a:off x="-64153" y="3258689"/>
            <a:ext cx="9114177" cy="3624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431091" y="198384"/>
            <a:ext cx="2926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公司区位图</a:t>
            </a:r>
            <a:endParaRPr kumimoji="1" lang="en-US" altLang="zh-CN" sz="32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图片1_副本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0608" y="5392737"/>
            <a:ext cx="10017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6499274" y="6471141"/>
            <a:ext cx="2633046" cy="351692"/>
          </a:xfrm>
          <a:prstGeom prst="rect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占地：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252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亩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343400" y="977022"/>
            <a:ext cx="4592864" cy="2675497"/>
            <a:chOff x="4147457" y="947162"/>
            <a:chExt cx="3717018" cy="256201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457" y="947162"/>
              <a:ext cx="3717018" cy="2562012"/>
            </a:xfrm>
            <a:prstGeom prst="rect">
              <a:avLst/>
            </a:prstGeom>
            <a:ln>
              <a:noFill/>
            </a:ln>
            <a:effectLst>
              <a:softEdge rad="266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椭圆 20"/>
            <p:cNvSpPr/>
            <p:nvPr/>
          </p:nvSpPr>
          <p:spPr>
            <a:xfrm>
              <a:off x="5275242" y="2832855"/>
              <a:ext cx="250006" cy="250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400" b="1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58301" y="2564377"/>
            <a:ext cx="819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Jiaxing</a:t>
            </a:r>
            <a:endParaRPr lang="zh-CN" alt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038609" y="1914102"/>
            <a:ext cx="95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Shanghai</a:t>
            </a:r>
            <a:endParaRPr lang="zh-CN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405687" y="3191812"/>
            <a:ext cx="95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Hangzhou</a:t>
            </a:r>
            <a:endParaRPr lang="zh-CN" alt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920411" y="2986996"/>
            <a:ext cx="956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Huimei</a:t>
            </a:r>
            <a:r>
              <a:rPr lang="en-US" altLang="zh-CN" sz="1400" dirty="0" smtClean="0"/>
              <a:t> JXG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112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3971499" y="171481"/>
            <a:ext cx="1830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慧美远景</a:t>
            </a:r>
            <a:endParaRPr kumimoji="1" lang="en-US" altLang="zh-CN" sz="32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0061"/>
            <a:ext cx="8993875" cy="542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-7" b="6"/>
          <a:stretch/>
        </p:blipFill>
        <p:spPr>
          <a:xfrm>
            <a:off x="3971499" y="1298709"/>
            <a:ext cx="5015551" cy="492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68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45627" y="2366191"/>
            <a:ext cx="691649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buFont typeface="Wingdings" pitchFamily="2" charset="2"/>
              <a:buNone/>
            </a:pPr>
            <a:r>
              <a:rPr lang="zh-CN" altLang="en-US" dirty="0" smtClean="0"/>
              <a:t>嘉兴慧美食品有限公司</a:t>
            </a:r>
            <a:endParaRPr lang="en-US" altLang="zh-CN" dirty="0" smtClean="0"/>
          </a:p>
          <a:p>
            <a:pPr>
              <a:buSzPct val="100000"/>
              <a:buFont typeface="Wingdings" pitchFamily="2" charset="2"/>
              <a:buNone/>
            </a:pPr>
            <a:endParaRPr lang="en-US" altLang="zh-CN" sz="1600" dirty="0"/>
          </a:p>
          <a:p>
            <a:r>
              <a:rPr lang="zh-CN" altLang="en-US" sz="1800" dirty="0"/>
              <a:t>为客户创造价值，并为员工创造有竞争力的薪资和职业发展机会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zh-CN" altLang="en-US" sz="1800" dirty="0"/>
              <a:t>我们</a:t>
            </a:r>
            <a:r>
              <a:rPr lang="zh-CN" altLang="zh-CN" sz="1800" dirty="0" smtClean="0"/>
              <a:t>是</a:t>
            </a:r>
            <a:r>
              <a:rPr lang="zh-CN" altLang="zh-CN" sz="1800" dirty="0"/>
              <a:t>一家专门做巧克力包装的公司</a:t>
            </a:r>
            <a:r>
              <a:rPr lang="zh-CN" altLang="zh-CN" sz="1800" dirty="0" smtClean="0"/>
              <a:t>，</a:t>
            </a:r>
            <a:r>
              <a:rPr lang="zh-CN" altLang="en-US" sz="1800" dirty="0" smtClean="0"/>
              <a:t>我们</a:t>
            </a:r>
            <a:r>
              <a:rPr lang="zh-CN" altLang="zh-CN" sz="1800" dirty="0" smtClean="0"/>
              <a:t>的</a:t>
            </a:r>
            <a:r>
              <a:rPr lang="zh-CN" altLang="zh-CN" sz="1800" dirty="0"/>
              <a:t>企业文化是保证每一个在玛氏上班的员工的安全，因此安全工作是我们的聘用前提。</a:t>
            </a:r>
          </a:p>
          <a:p>
            <a:pPr>
              <a:buSzPct val="100000"/>
              <a:buFont typeface="Wingdings" pitchFamily="2" charset="2"/>
              <a:buNone/>
            </a:pPr>
            <a:endParaRPr lang="en-US" altLang="zh-CN" sz="1800" dirty="0"/>
          </a:p>
          <a:p>
            <a:pPr>
              <a:buSzPct val="100000"/>
              <a:buFont typeface="Wingdings" pitchFamily="2" charset="2"/>
              <a:buNone/>
            </a:pPr>
            <a:r>
              <a:rPr lang="zh-CN" altLang="en-US" sz="1800" dirty="0"/>
              <a:t>工作地点：</a:t>
            </a:r>
            <a:endParaRPr lang="en-US" altLang="zh-CN" sz="1800" dirty="0"/>
          </a:p>
          <a:p>
            <a:pPr>
              <a:buSzPct val="100000"/>
            </a:pPr>
            <a:r>
              <a:rPr lang="en-US" altLang="zh-CN" sz="1800" dirty="0"/>
              <a:t> </a:t>
            </a:r>
            <a:r>
              <a:rPr lang="zh-CN" altLang="en-US" sz="1800" dirty="0"/>
              <a:t>嘉兴市七号桥万国路与圣堂路交叉口，新客运中心对面</a:t>
            </a:r>
            <a:endParaRPr lang="en-US" altLang="zh-CN" sz="1800" dirty="0"/>
          </a:p>
          <a:p>
            <a:pPr>
              <a:buSzPct val="100000"/>
              <a:buFont typeface="Wingdings" pitchFamily="2" charset="2"/>
              <a:buNone/>
            </a:pPr>
            <a:r>
              <a:rPr lang="en-US" altLang="zh-CN" sz="1800" dirty="0"/>
              <a:t> </a:t>
            </a:r>
            <a:r>
              <a:rPr lang="zh-CN" altLang="en-US" sz="1800" dirty="0"/>
              <a:t>玛氏食品（嘉兴）有限公司（德芙巧克力工厂）</a:t>
            </a:r>
            <a:endParaRPr lang="en-US" altLang="zh-CN" sz="1800" dirty="0"/>
          </a:p>
          <a:p>
            <a:pPr>
              <a:buSzPct val="100000"/>
              <a:buFont typeface="Wingdings" pitchFamily="2" charset="2"/>
              <a:buNone/>
            </a:pPr>
            <a:r>
              <a:rPr lang="en-US" altLang="zh-CN" sz="1800" dirty="0"/>
              <a:t> </a:t>
            </a:r>
            <a:r>
              <a:rPr lang="zh-CN" altLang="en-US" sz="1800" dirty="0"/>
              <a:t>士力架、</a:t>
            </a:r>
            <a:r>
              <a:rPr lang="en-US" altLang="zh-CN" sz="1800" dirty="0"/>
              <a:t>M</a:t>
            </a:r>
            <a:r>
              <a:rPr lang="zh-CN" altLang="en-US" sz="1800" dirty="0"/>
              <a:t>豆区域</a:t>
            </a:r>
            <a:endParaRPr lang="en-US" altLang="zh-CN" sz="1800" dirty="0"/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200543" y="1185998"/>
            <a:ext cx="1385888" cy="1030287"/>
            <a:chOff x="0" y="0"/>
            <a:chExt cx="876" cy="649"/>
          </a:xfrm>
        </p:grpSpPr>
        <p:pic>
          <p:nvPicPr>
            <p:cNvPr id="10" name="五边形 24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76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13" y="13"/>
              <a:ext cx="774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rgbClr val="FFFFFF"/>
                  </a:solidFill>
                  <a:latin typeface="Calibri" pitchFamily="34" charset="0"/>
                </a:rPr>
                <a:t>1</a:t>
              </a:r>
              <a:endParaRPr lang="zh-CN" altLang="en-U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extBox 2540"/>
          <p:cNvSpPr txBox="1">
            <a:spLocks noChangeArrowheads="1"/>
          </p:cNvSpPr>
          <p:nvPr/>
        </p:nvSpPr>
        <p:spPr bwMode="auto">
          <a:xfrm>
            <a:off x="1971469" y="1441585"/>
            <a:ext cx="4143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公司介绍</a:t>
            </a:r>
          </a:p>
        </p:txBody>
      </p:sp>
    </p:spTree>
    <p:extLst>
      <p:ext uri="{BB962C8B-B14F-4D97-AF65-F5344CB8AC3E}">
        <p14:creationId xmlns:p14="http://schemas.microsoft.com/office/powerpoint/2010/main" val="34638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po0000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" y="4005064"/>
            <a:ext cx="906764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ject 49" descr="npo00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392488" cy="238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npo000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3"/>
            <a:ext cx="4425096" cy="228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2217789" y="315842"/>
            <a:ext cx="456440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/>
              <a:t>工厂照片</a:t>
            </a:r>
            <a:endParaRPr lang="zh-CN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92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033" descr="npo0000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024"/>
            <a:ext cx="5328592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ject 1034" descr="npo0000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56" y="3323641"/>
            <a:ext cx="5880348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椭圆 5"/>
          <p:cNvSpPr/>
          <p:nvPr/>
        </p:nvSpPr>
        <p:spPr>
          <a:xfrm>
            <a:off x="6012160" y="404664"/>
            <a:ext cx="252028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参观者                                  </a:t>
            </a:r>
            <a:endParaRPr lang="en-US" altLang="zh-CN" sz="2800" b="1" dirty="0" smtClean="0"/>
          </a:p>
          <a:p>
            <a:pPr algn="ctr"/>
            <a:r>
              <a:rPr lang="zh-CN" altLang="en-US" sz="2800" b="1" dirty="0" smtClean="0"/>
              <a:t>等候区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461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po00002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29" y="31665"/>
            <a:ext cx="3762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ject 11" descr="npo00004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" y="2947222"/>
            <a:ext cx="7427102" cy="386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椭圆 5"/>
          <p:cNvSpPr/>
          <p:nvPr/>
        </p:nvSpPr>
        <p:spPr>
          <a:xfrm>
            <a:off x="1164082" y="235291"/>
            <a:ext cx="252028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办公室</a:t>
            </a:r>
            <a:endParaRPr lang="en-US" altLang="zh-CN" sz="2800" b="1" dirty="0" smtClean="0"/>
          </a:p>
          <a:p>
            <a:pPr algn="ctr"/>
            <a:r>
              <a:rPr lang="zh-CN" altLang="en-US" sz="2800" b="1" dirty="0"/>
              <a:t>入口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131840" y="1449240"/>
            <a:ext cx="1975081" cy="1008113"/>
          </a:xfrm>
          <a:prstGeom prst="cloudCallout">
            <a:avLst>
              <a:gd name="adj1" fmla="val 162168"/>
              <a:gd name="adj2" fmla="val -46414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dirty="0" smtClean="0">
                <a:latin typeface="Times New Roman" pitchFamily="18" charset="0"/>
              </a:rPr>
              <a:t>刷磁卡进入</a:t>
            </a:r>
            <a:endParaRPr kumimoji="1" lang="zh-CN" altLang="zh-CN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npo00001d"/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6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32240" y="521804"/>
            <a:ext cx="2170584" cy="1143000"/>
          </a:xfrm>
        </p:spPr>
        <p:txBody>
          <a:bodyPr/>
          <a:lstStyle/>
          <a:p>
            <a:r>
              <a:rPr lang="zh-CN" altLang="en-US" dirty="0" smtClean="0"/>
              <a:t>餐厅</a:t>
            </a:r>
            <a:endParaRPr lang="zh-CN" altLang="en-US" dirty="0"/>
          </a:p>
        </p:txBody>
      </p:sp>
      <p:pic>
        <p:nvPicPr>
          <p:cNvPr id="4" name="Picture 22" descr="J:\入职\IMG_0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" y="116632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npo000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" y="2704700"/>
            <a:ext cx="3480814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npo00005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4700"/>
            <a:ext cx="527685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959932" y="908720"/>
            <a:ext cx="2520280" cy="1512169"/>
          </a:xfrm>
          <a:prstGeom prst="cloudCallout">
            <a:avLst>
              <a:gd name="adj1" fmla="val -95874"/>
              <a:gd name="adj2" fmla="val -2262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dirty="0" smtClean="0">
                <a:latin typeface="Times New Roman" pitchFamily="18" charset="0"/>
              </a:rPr>
              <a:t>自带饭菜的</a:t>
            </a:r>
            <a:endParaRPr kumimoji="1" lang="en-US" altLang="zh-CN" sz="2400" dirty="0" smtClean="0">
              <a:latin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kumimoji="1" lang="zh-CN" altLang="en-US" sz="2400" dirty="0">
                <a:latin typeface="Times New Roman" pitchFamily="18" charset="0"/>
              </a:rPr>
              <a:t>可存放于冰箱内</a:t>
            </a:r>
            <a:endParaRPr kumimoji="1" lang="zh-CN" altLang="zh-CN" sz="24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zh-CN" sz="2400" dirty="0">
              <a:latin typeface="Times New Roman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467544" y="5085184"/>
            <a:ext cx="2304256" cy="1512169"/>
          </a:xfrm>
          <a:prstGeom prst="cloudCallout">
            <a:avLst>
              <a:gd name="adj1" fmla="val 124137"/>
              <a:gd name="adj2" fmla="val -37776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400" dirty="0" smtClean="0">
                <a:latin typeface="Times New Roman" pitchFamily="18" charset="0"/>
              </a:rPr>
              <a:t>餐厅就餐</a:t>
            </a:r>
            <a:endParaRPr kumimoji="1" lang="en-US" altLang="zh-CN" sz="2400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 smtClean="0">
                <a:latin typeface="Times New Roman" pitchFamily="18" charset="0"/>
              </a:rPr>
              <a:t>3-4</a:t>
            </a:r>
            <a:r>
              <a:rPr kumimoji="1" lang="zh-CN" altLang="en-US" sz="2400" dirty="0" smtClean="0">
                <a:latin typeface="Times New Roman" pitchFamily="18" charset="0"/>
              </a:rPr>
              <a:t>元吃饱</a:t>
            </a:r>
            <a:endParaRPr kumimoji="1" lang="en-US" altLang="zh-CN" sz="2400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400" dirty="0" smtClean="0">
                <a:latin typeface="Times New Roman" pitchFamily="18" charset="0"/>
              </a:rPr>
              <a:t>5-6</a:t>
            </a:r>
            <a:r>
              <a:rPr kumimoji="1" lang="zh-CN" altLang="en-US" sz="2400" dirty="0" smtClean="0">
                <a:latin typeface="Times New Roman" pitchFamily="18" charset="0"/>
              </a:rPr>
              <a:t>元吃好</a:t>
            </a:r>
            <a:endParaRPr kumimoji="1" lang="zh-CN" altLang="zh-CN" sz="2400" dirty="0">
              <a:latin typeface="Times New Roman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480212" y="343744"/>
            <a:ext cx="252028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餐厅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821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4655</TotalTime>
  <Pages>0</Pages>
  <Words>534</Words>
  <Characters>0</Characters>
  <Application>Microsoft Office PowerPoint</Application>
  <DocSecurity>0</DocSecurity>
  <PresentationFormat>全屏显示(4:3)</PresentationFormat>
  <Lines>0</Lines>
  <Paragraphs>82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餐厅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Mars Inc.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intro</dc:title>
  <dc:creator>jiangton</dc:creator>
  <cp:lastModifiedBy>PC</cp:lastModifiedBy>
  <cp:revision>857</cp:revision>
  <cp:lastPrinted>2016-08-15T02:43:04Z</cp:lastPrinted>
  <dcterms:created xsi:type="dcterms:W3CDTF">2007-11-07T07:27:31Z</dcterms:created>
  <dcterms:modified xsi:type="dcterms:W3CDTF">2019-04-26T07:52:33Z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2052-8.1.0.3199</vt:lpwstr>
  </property>
  <property fmtid="{D5CDD505-2E9C-101B-9397-08002B2CF9AE}" pid="3" name="NXPowerLiteLastOptimized">
    <vt:lpwstr>3343971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D7.9.9</vt:lpwstr>
  </property>
  <property fmtid="{D5CDD505-2E9C-101B-9397-08002B2CF9AE}" pid="6" name="NXTAG2">
    <vt:lpwstr>00080010af0000000000010250500207f7000400038000</vt:lpwstr>
  </property>
</Properties>
</file>